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4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drawings/drawing6.xml" ContentType="application/vnd.openxmlformats-officedocument.drawingml.chartshapes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drawings/drawing7.xml" ContentType="application/vnd.openxmlformats-officedocument.drawingml.chartshapes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2" r:id="rId2"/>
    <p:sldId id="274" r:id="rId3"/>
    <p:sldId id="290" r:id="rId4"/>
    <p:sldId id="275" r:id="rId5"/>
    <p:sldId id="282" r:id="rId6"/>
    <p:sldId id="277" r:id="rId7"/>
    <p:sldId id="280" r:id="rId8"/>
    <p:sldId id="284" r:id="rId9"/>
    <p:sldId id="283" r:id="rId10"/>
    <p:sldId id="267" r:id="rId11"/>
    <p:sldId id="285" r:id="rId12"/>
    <p:sldId id="269" r:id="rId13"/>
    <p:sldId id="279" r:id="rId14"/>
    <p:sldId id="276" r:id="rId15"/>
    <p:sldId id="292" r:id="rId16"/>
    <p:sldId id="291" r:id="rId17"/>
    <p:sldId id="293" r:id="rId18"/>
    <p:sldId id="294" r:id="rId19"/>
    <p:sldId id="295" r:id="rId20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-tmr" initials="u" lastIdx="3" clrIdx="0">
    <p:extLst>
      <p:ext uri="{19B8F6BF-5375-455C-9EA6-DF929625EA0E}">
        <p15:presenceInfo xmlns:p15="http://schemas.microsoft.com/office/powerpoint/2012/main" userId="user-tm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45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tmr\Desktop\&#1044;&#1086;&#1093;&#1086;&#1076;&#1080;\&#1044;&#1086;&#1093;&#1086;&#1076;&#1080;\2023%20&#1088;&#1110;&#1082;\&#1043;&#1088;&#1072;&#1092;&#1110;&#1082;&#1080;%20&#1030;%20&#1087;&#1110;&#1074;&#1088;&#1110;&#1095;&#1095;&#1103;%202023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tmr\Desktop\&#1044;&#1086;&#1093;&#1086;&#1076;&#1080;\&#1044;&#1086;&#1093;&#1086;&#1076;&#1080;\2023%20&#1088;&#1110;&#1082;\&#1043;&#1088;&#1072;&#1092;&#1110;&#1082;&#1080;%20&#1030;%20&#1087;&#1110;&#1074;&#1088;&#1110;&#1095;&#1095;&#1103;%202023.xlsx" TargetMode="Externa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chartUserShapes" Target="../drawings/drawing7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9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0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1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137.222\&#1079;&#1072;&#1075;&#1072;&#1083;&#1100;&#1085;&#1072;\&#1060;&#1110;&#1085;&#1072;&#1085;&#1089;&#1086;&#1074;&#1077;%20&#1091;&#1087;&#1088;&#1072;&#1074;&#1083;&#1110;&#1085;&#1085;&#1103;\&#1054;&#1073;&#1084;&#1110;&#1085;\&#1079;&#1074;&#1110;&#1090;&#1080;%202024\&#1079;&#1074;&#1110;&#1090;%20&#1079;&#1072;%209%20&#1084;&#1110;&#1089;&#1103;&#1094;&#1110;&#1074;\&#1085;&#1072;%20&#1074;&#1080;&#1082;&#1086;&#1085;&#1082;&#1086;&#1084;\&#1075;&#1088;&#1072;&#1092;&#1110;&#1082;&#1080;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2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3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137.222\&#1079;&#1072;&#1075;&#1072;&#1083;&#1100;&#1085;&#1072;\&#1060;&#1110;&#1085;&#1072;&#1085;&#1089;&#1086;&#1074;&#1077;%20&#1091;&#1087;&#1088;&#1072;&#1074;&#1083;&#1110;&#1085;&#1085;&#1103;\&#1054;&#1073;&#1084;&#1110;&#1085;\&#1076;&#1086;&#1093;&#1086;&#1076;&#1080;%20&#1110;%20&#1074;&#1080;&#1076;&#1072;&#1090;&#1082;&#1080;%20&#1087;&#1086;%20&#1089;&#1090;&#1072;&#1088;&#1086;&#1089;&#1090;&#1080;&#1085;&#1089;&#1100;&#1082;&#1080;&#1084;%20&#1086;&#1082;&#1088;&#1091;&#1075;&#1072;&#1084;\2024\&#1044;&#1086;&#1093;&#1086;&#1076;&#1080;%20&#1090;&#1072;%20&#1074;&#1080;&#1076;&#1072;&#1090;&#1082;&#1080;%20&#1087;&#1086;%20&#1089;&#1077;&#1083;&#1072;&#1084;%20&#1079;&#1072;%209%20&#1084;&#1110;&#1089;&#1103;&#1094;&#1110;&#1074;%202024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4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7.xlsx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5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8.xlsx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chartUserShapes" Target="../drawings/drawing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 b="1" dirty="0" err="1"/>
              <a:t>Надходження</a:t>
            </a:r>
            <a:r>
              <a:rPr lang="ru-RU" sz="2800" b="1" dirty="0"/>
              <a:t> </a:t>
            </a:r>
            <a:r>
              <a:rPr lang="ru-RU" sz="2800" b="1" dirty="0" err="1"/>
              <a:t>власних</a:t>
            </a:r>
            <a:r>
              <a:rPr lang="ru-RU" sz="2800" b="1" dirty="0"/>
              <a:t> </a:t>
            </a:r>
            <a:r>
              <a:rPr lang="ru-RU" sz="2800" b="1" dirty="0" err="1"/>
              <a:t>доходів</a:t>
            </a:r>
            <a:r>
              <a:rPr lang="ru-RU" sz="2800" b="1" dirty="0"/>
              <a:t> за </a:t>
            </a:r>
            <a:r>
              <a:rPr lang="ru-RU" sz="2800" b="1" dirty="0" err="1"/>
              <a:t>січень</a:t>
            </a:r>
            <a:r>
              <a:rPr lang="ru-RU" sz="2800" b="1" dirty="0"/>
              <a:t>-вересень 2024 року </a:t>
            </a:r>
          </a:p>
        </c:rich>
      </c:tx>
      <c:layout>
        <c:manualLayout>
          <c:xMode val="edge"/>
          <c:yMode val="edge"/>
          <c:x val="0.13709711286089238"/>
          <c:y val="4.62962962962962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6735169360661862E-2"/>
          <c:y val="0.1094932051277656"/>
          <c:w val="0.91326483063933817"/>
          <c:h val="0.8282388125820842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soft" dir="t">
                  <a:rot lat="0" lon="0" rev="0"/>
                </a:lightRig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6F2-403E-A916-87C8A3BA092A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soft" dir="t">
                  <a:rot lat="0" lon="0" rev="0"/>
                </a:lightRig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6F2-403E-A916-87C8A3BA092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1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Аркуш1!$A$4:$A$5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Аркуш1!$B$4:$B$5</c:f>
              <c:numCache>
                <c:formatCode>#,##0.00</c:formatCode>
                <c:ptCount val="2"/>
                <c:pt idx="0">
                  <c:v>154122.4</c:v>
                </c:pt>
                <c:pt idx="1">
                  <c:v>164226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6F2-403E-A916-87C8A3BA09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25268159"/>
        <c:axId val="862404591"/>
      </c:barChart>
      <c:catAx>
        <c:axId val="11252681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62404591"/>
        <c:crosses val="autoZero"/>
        <c:auto val="1"/>
        <c:lblAlgn val="ctr"/>
        <c:lblOffset val="100"/>
        <c:noMultiLvlLbl val="0"/>
      </c:catAx>
      <c:valAx>
        <c:axId val="862404591"/>
        <c:scaling>
          <c:orientation val="minMax"/>
          <c:min val="8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25268159"/>
        <c:crosses val="autoZero"/>
        <c:crossBetween val="between"/>
        <c:minorUnit val="10000"/>
      </c:valAx>
      <c:spPr>
        <a:noFill/>
        <a:ln w="25400">
          <a:noFill/>
        </a:ln>
        <a:effectLst>
          <a:softEdge rad="76200"/>
        </a:effectLst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 dirty="0" err="1"/>
              <a:t>Надходження</a:t>
            </a:r>
            <a:r>
              <a:rPr lang="ru-RU" sz="2000" b="1" dirty="0"/>
              <a:t> </a:t>
            </a:r>
            <a:r>
              <a:rPr lang="ru-RU" sz="2000" b="1" dirty="0" err="1"/>
              <a:t>податку</a:t>
            </a:r>
            <a:r>
              <a:rPr lang="ru-RU" sz="2000" b="1" dirty="0"/>
              <a:t> на </a:t>
            </a:r>
            <a:r>
              <a:rPr lang="ru-RU" sz="2000" b="1" dirty="0" err="1"/>
              <a:t>майно</a:t>
            </a:r>
            <a:r>
              <a:rPr lang="ru-RU" sz="2000" b="1" dirty="0"/>
              <a:t> </a:t>
            </a:r>
            <a:r>
              <a:rPr lang="ru-RU" sz="2000" b="1" dirty="0" err="1"/>
              <a:t>відмінне</a:t>
            </a:r>
            <a:r>
              <a:rPr lang="ru-RU" sz="2000" b="1" baseline="0" dirty="0"/>
              <a:t> </a:t>
            </a:r>
            <a:r>
              <a:rPr lang="ru-RU" sz="2000" b="1" baseline="0" dirty="0" err="1"/>
              <a:t>від</a:t>
            </a:r>
            <a:r>
              <a:rPr lang="ru-RU" sz="2000" b="1" baseline="0" dirty="0"/>
              <a:t> </a:t>
            </a:r>
            <a:r>
              <a:rPr lang="ru-RU" sz="2000" b="1" baseline="0" dirty="0" err="1"/>
              <a:t>земельної</a:t>
            </a:r>
            <a:r>
              <a:rPr lang="ru-RU" sz="2000" b="1" baseline="0" dirty="0"/>
              <a:t> </a:t>
            </a:r>
            <a:r>
              <a:rPr lang="ru-RU" sz="2000" b="1" baseline="0" dirty="0" err="1"/>
              <a:t>ділянки</a:t>
            </a:r>
            <a:r>
              <a:rPr lang="ru-RU" sz="2000" b="1" baseline="0" dirty="0"/>
              <a:t> </a:t>
            </a:r>
          </a:p>
          <a:p>
            <a:pPr>
              <a:defRPr sz="2800" b="1"/>
            </a:pPr>
            <a:r>
              <a:rPr lang="ru-RU" sz="2000" b="1" dirty="0"/>
              <a:t>за </a:t>
            </a:r>
            <a:r>
              <a:rPr lang="ru-RU" sz="2000" b="1" dirty="0" err="1"/>
              <a:t>січень</a:t>
            </a:r>
            <a:r>
              <a:rPr lang="ru-RU" sz="2000" b="1" dirty="0"/>
              <a:t>-вересень 2024 року</a:t>
            </a:r>
          </a:p>
        </c:rich>
      </c:tx>
      <c:layout>
        <c:manualLayout>
          <c:xMode val="edge"/>
          <c:yMode val="edge"/>
          <c:x val="0.23098981060460691"/>
          <c:y val="5.734427379798651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6.9322395487299501E-2"/>
          <c:y val="0.1029140072193581"/>
          <c:w val="0.92012785630279337"/>
          <c:h val="0.8332300584535318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C39-4D7E-A91C-ED5767173AF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C39-4D7E-A91C-ED5767173AF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Аркуш1!$A$18:$B$18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Аркуш1!$A$19:$B$19</c:f>
              <c:numCache>
                <c:formatCode>#,##0.00</c:formatCode>
                <c:ptCount val="2"/>
                <c:pt idx="0">
                  <c:v>1611.1</c:v>
                </c:pt>
                <c:pt idx="1">
                  <c:v>2190.4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C39-4D7E-A91C-ED5767173A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52554272"/>
        <c:axId val="486698832"/>
      </c:barChart>
      <c:catAx>
        <c:axId val="752554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486698832"/>
        <c:crosses val="autoZero"/>
        <c:auto val="1"/>
        <c:lblAlgn val="ctr"/>
        <c:lblOffset val="100"/>
        <c:noMultiLvlLbl val="0"/>
      </c:catAx>
      <c:valAx>
        <c:axId val="486698832"/>
        <c:scaling>
          <c:orientation val="minMax"/>
          <c:min val="4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525542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400" b="1" dirty="0" err="1"/>
              <a:t>Надходження</a:t>
            </a:r>
            <a:r>
              <a:rPr lang="ru-RU" sz="2400" b="1" dirty="0"/>
              <a:t> плати за землю за </a:t>
            </a:r>
            <a:r>
              <a:rPr lang="ru-RU" sz="2400" b="1" dirty="0" err="1"/>
              <a:t>січень</a:t>
            </a:r>
            <a:r>
              <a:rPr lang="ru-RU" sz="2400" b="1" dirty="0"/>
              <a:t>-вересень 2024 року</a:t>
            </a:r>
          </a:p>
        </c:rich>
      </c:tx>
      <c:layout>
        <c:manualLayout>
          <c:xMode val="edge"/>
          <c:yMode val="edge"/>
          <c:x val="0.14764679974634085"/>
          <c:y val="5.734427379798651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7165495312339832"/>
          <c:y val="0.11055991039242297"/>
          <c:w val="0.79247590296291759"/>
          <c:h val="0.8332300584535318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8C2-4C11-B819-D34BA6E39C0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8C2-4C11-B819-D34BA6E39C0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18C2-4C11-B819-D34BA6E39C0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Аркуш1!$A$18:$C$18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Аркуш1!$A$19:$C$19</c:f>
              <c:numCache>
                <c:formatCode>#,##0.00</c:formatCode>
                <c:ptCount val="3"/>
                <c:pt idx="0">
                  <c:v>25082.9</c:v>
                </c:pt>
                <c:pt idx="1">
                  <c:v>27046.9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8C2-4C11-B819-D34BA6E39C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52554272"/>
        <c:axId val="486698832"/>
      </c:barChart>
      <c:catAx>
        <c:axId val="752554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486698832"/>
        <c:crosses val="autoZero"/>
        <c:auto val="1"/>
        <c:lblAlgn val="ctr"/>
        <c:lblOffset val="100"/>
        <c:noMultiLvlLbl val="0"/>
      </c:catAx>
      <c:valAx>
        <c:axId val="486698832"/>
        <c:scaling>
          <c:orientation val="minMax"/>
          <c:min val="7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52554272"/>
        <c:crosses val="autoZero"/>
        <c:crossBetween val="between"/>
        <c:majorUnit val="5000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Надходження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плати за землю за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січень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-вересень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місяці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2024 року  </a:t>
            </a:r>
          </a:p>
        </c:rich>
      </c:tx>
      <c:layout>
        <c:manualLayout>
          <c:xMode val="edge"/>
          <c:yMode val="edge"/>
          <c:x val="0.20186482954555002"/>
          <c:y val="1.17977530699317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1793564552798653E-2"/>
          <c:y val="9.1609552588019824E-2"/>
          <c:w val="0.91820639829447526"/>
          <c:h val="0.760758753445075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Лист1!$B$23</c:f>
              <c:strCache>
                <c:ptCount val="1"/>
                <c:pt idx="0">
                  <c:v>2023 рік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2"/>
              <c:layout>
                <c:manualLayout>
                  <c:x val="-1.6812671591433546E-2"/>
                  <c:y val="-5.89887653496586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838-449A-A96C-67DC02E7D10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Лист1!$A$24:$A$27</c:f>
              <c:strCache>
                <c:ptCount val="4"/>
                <c:pt idx="0">
                  <c:v>Земельний податок з юридичних осіб</c:v>
                </c:pt>
                <c:pt idx="1">
                  <c:v>Орендна плата з юридичних осіб</c:v>
                </c:pt>
                <c:pt idx="2">
                  <c:v>Земельний податок з фізичних осіб</c:v>
                </c:pt>
                <c:pt idx="3">
                  <c:v>Оредна плата з фізичних осіб</c:v>
                </c:pt>
              </c:strCache>
            </c:strRef>
          </c:cat>
          <c:val>
            <c:numRef>
              <c:f>Лист1!$B$24:$B$27</c:f>
              <c:numCache>
                <c:formatCode>General</c:formatCode>
                <c:ptCount val="4"/>
                <c:pt idx="0">
                  <c:v>3989.2</c:v>
                </c:pt>
                <c:pt idx="1">
                  <c:v>17772.400000000001</c:v>
                </c:pt>
                <c:pt idx="2">
                  <c:v>314.3</c:v>
                </c:pt>
                <c:pt idx="3">
                  <c:v>3007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838-449A-A96C-67DC02E7D100}"/>
            </c:ext>
          </c:extLst>
        </c:ser>
        <c:ser>
          <c:idx val="1"/>
          <c:order val="1"/>
          <c:tx>
            <c:strRef>
              <c:f>Лист1!$C$23</c:f>
              <c:strCache>
                <c:ptCount val="1"/>
                <c:pt idx="0">
                  <c:v>2024 рік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3.4404749513532958E-3"/>
                  <c:y val="-3.93258435664398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838-449A-A96C-67DC02E7D100}"/>
                </c:ext>
              </c:extLst>
            </c:dLbl>
            <c:dLbl>
              <c:idx val="1"/>
              <c:layout>
                <c:manualLayout>
                  <c:x val="1.7759211763707168E-3"/>
                  <c:y val="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838-449A-A96C-67DC02E7D100}"/>
                </c:ext>
              </c:extLst>
            </c:dLbl>
            <c:dLbl>
              <c:idx val="2"/>
              <c:layout>
                <c:manualLayout>
                  <c:x val="2.7615971442287277E-3"/>
                  <c:y val="-9.8314608916112364E-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-6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9352270314663386E-2"/>
                      <c:h val="4.070224809126443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9838-449A-A96C-67DC02E7D10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-60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Лист1!$A$24:$A$27</c:f>
              <c:strCache>
                <c:ptCount val="4"/>
                <c:pt idx="0">
                  <c:v>Земельний податок з юридичних осіб</c:v>
                </c:pt>
                <c:pt idx="1">
                  <c:v>Орендна плата з юридичних осіб</c:v>
                </c:pt>
                <c:pt idx="2">
                  <c:v>Земельний податок з фізичних осіб</c:v>
                </c:pt>
                <c:pt idx="3">
                  <c:v>Оредна плата з фізичних осіб</c:v>
                </c:pt>
              </c:strCache>
            </c:strRef>
          </c:cat>
          <c:val>
            <c:numRef>
              <c:f>Лист1!$C$24:$C$27</c:f>
              <c:numCache>
                <c:formatCode>#,##0.0</c:formatCode>
                <c:ptCount val="4"/>
                <c:pt idx="0">
                  <c:v>6779.8</c:v>
                </c:pt>
                <c:pt idx="1">
                  <c:v>16492.5</c:v>
                </c:pt>
                <c:pt idx="2">
                  <c:v>478</c:v>
                </c:pt>
                <c:pt idx="3">
                  <c:v>3296.7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838-449A-A96C-67DC02E7D100}"/>
            </c:ext>
          </c:extLst>
        </c:ser>
        <c:ser>
          <c:idx val="2"/>
          <c:order val="2"/>
          <c:tx>
            <c:strRef>
              <c:f>Лист1!#REF!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Лист1!$A$24:$A$27</c:f>
              <c:strCache>
                <c:ptCount val="4"/>
                <c:pt idx="0">
                  <c:v>Земельний податок з юридичних осіб</c:v>
                </c:pt>
                <c:pt idx="1">
                  <c:v>Орендна плата з юридичних осіб</c:v>
                </c:pt>
                <c:pt idx="2">
                  <c:v>Земельний податок з фізичних осіб</c:v>
                </c:pt>
                <c:pt idx="3">
                  <c:v>Оредна плата з фізичних осіб</c:v>
                </c:pt>
              </c:strCache>
            </c:strRef>
          </c:cat>
          <c:val>
            <c:numRef>
              <c:f>Лист1!#REF!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9838-449A-A96C-67DC02E7D1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1"/>
        <c:axId val="181371264"/>
        <c:axId val="181372800"/>
      </c:barChart>
      <c:catAx>
        <c:axId val="18137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1372800"/>
        <c:crosses val="autoZero"/>
        <c:auto val="1"/>
        <c:lblAlgn val="ctr"/>
        <c:lblOffset val="100"/>
        <c:noMultiLvlLbl val="0"/>
      </c:catAx>
      <c:valAx>
        <c:axId val="18137280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137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400" b="1" dirty="0" err="1"/>
              <a:t>Надходження</a:t>
            </a:r>
            <a:r>
              <a:rPr lang="ru-RU" sz="2400" b="1" dirty="0"/>
              <a:t> </a:t>
            </a:r>
            <a:r>
              <a:rPr lang="ru-RU" sz="2400" b="1" dirty="0" err="1"/>
              <a:t>єдиного</a:t>
            </a:r>
            <a:r>
              <a:rPr lang="ru-RU" sz="2400" b="1" dirty="0"/>
              <a:t> </a:t>
            </a:r>
            <a:r>
              <a:rPr lang="ru-RU" sz="2400" b="1" dirty="0" err="1"/>
              <a:t>податку</a:t>
            </a:r>
            <a:r>
              <a:rPr lang="ru-RU" sz="2400" b="1" dirty="0"/>
              <a:t> за </a:t>
            </a:r>
            <a:r>
              <a:rPr lang="ru-RU" sz="2400" b="1" dirty="0" err="1"/>
              <a:t>січень</a:t>
            </a:r>
            <a:r>
              <a:rPr lang="ru-RU" sz="2400" b="1" dirty="0"/>
              <a:t>-вересень </a:t>
            </a:r>
            <a:r>
              <a:rPr lang="ru-RU" sz="2400" b="1" dirty="0" err="1"/>
              <a:t>місяці</a:t>
            </a:r>
            <a:r>
              <a:rPr lang="ru-RU" sz="2400" b="1" dirty="0"/>
              <a:t> 2024 року  </a:t>
            </a:r>
          </a:p>
        </c:rich>
      </c:tx>
      <c:layout>
        <c:manualLayout>
          <c:xMode val="edge"/>
          <c:yMode val="edge"/>
          <c:x val="0.20186482954555002"/>
          <c:y val="1.17977530699317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6.6572553214339567E-2"/>
          <c:y val="0.11520505872788329"/>
          <c:w val="0.93186673111524121"/>
          <c:h val="0.760758753445075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Лист1!$B$23</c:f>
              <c:strCache>
                <c:ptCount val="1"/>
                <c:pt idx="0">
                  <c:v>2023 рік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2"/>
              <c:layout>
                <c:manualLayout>
                  <c:x val="-1.6812671591433546E-2"/>
                  <c:y val="-5.89887653496586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A15-45BD-92FF-F208113D04F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Лист1!$A$24:$A$26</c:f>
              <c:strCache>
                <c:ptCount val="3"/>
                <c:pt idx="0">
                  <c:v>Єдиний податок з юридичних осіб</c:v>
                </c:pt>
                <c:pt idx="1">
                  <c:v>Єдиний податок з фізичних осіб</c:v>
                </c:pt>
                <c:pt idx="2">
                  <c:v>Єдиний податок з сільгосппідприємств</c:v>
                </c:pt>
              </c:strCache>
            </c:strRef>
          </c:cat>
          <c:val>
            <c:numRef>
              <c:f>Лист1!$B$24:$B$26</c:f>
              <c:numCache>
                <c:formatCode>#,##0.00</c:formatCode>
                <c:ptCount val="3"/>
                <c:pt idx="0">
                  <c:v>1364.7</c:v>
                </c:pt>
                <c:pt idx="1">
                  <c:v>9894.2999999999993</c:v>
                </c:pt>
                <c:pt idx="2">
                  <c:v>4143.1000000000004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15-45BD-92FF-F208113D04F9}"/>
            </c:ext>
          </c:extLst>
        </c:ser>
        <c:ser>
          <c:idx val="1"/>
          <c:order val="1"/>
          <c:tx>
            <c:strRef>
              <c:f>Лист1!$C$23</c:f>
              <c:strCache>
                <c:ptCount val="1"/>
                <c:pt idx="0">
                  <c:v>2024 рік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3.4404749513532958E-3"/>
                  <c:y val="-3.93258435664398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A15-45BD-92FF-F208113D04F9}"/>
                </c:ext>
              </c:extLst>
            </c:dLbl>
            <c:dLbl>
              <c:idx val="1"/>
              <c:layout>
                <c:manualLayout>
                  <c:x val="1.7759211763707168E-3"/>
                  <c:y val="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A15-45BD-92FF-F208113D04F9}"/>
                </c:ext>
              </c:extLst>
            </c:dLbl>
            <c:dLbl>
              <c:idx val="2"/>
              <c:layout>
                <c:manualLayout>
                  <c:x val="2.7615971442287277E-3"/>
                  <c:y val="-9.8314608916112364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9352270314663386E-2"/>
                      <c:h val="4.070224809126443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9A15-45BD-92FF-F208113D04F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Лист1!$A$24:$A$26</c:f>
              <c:strCache>
                <c:ptCount val="3"/>
                <c:pt idx="0">
                  <c:v>Єдиний податок з юридичних осіб</c:v>
                </c:pt>
                <c:pt idx="1">
                  <c:v>Єдиний податок з фізичних осіб</c:v>
                </c:pt>
                <c:pt idx="2">
                  <c:v>Єдиний податок з сільгосппідприємств</c:v>
                </c:pt>
              </c:strCache>
            </c:strRef>
          </c:cat>
          <c:val>
            <c:numRef>
              <c:f>Лист1!$C$24:$C$26</c:f>
              <c:numCache>
                <c:formatCode>#,##0.00</c:formatCode>
                <c:ptCount val="3"/>
                <c:pt idx="0">
                  <c:v>1641.6</c:v>
                </c:pt>
                <c:pt idx="1">
                  <c:v>14642.4</c:v>
                </c:pt>
                <c:pt idx="2">
                  <c:v>3768.8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A15-45BD-92FF-F208113D04F9}"/>
            </c:ext>
          </c:extLst>
        </c:ser>
        <c:ser>
          <c:idx val="2"/>
          <c:order val="2"/>
          <c:tx>
            <c:strRef>
              <c:f>Лист1!#REF!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Лист1!$A$24:$A$26</c:f>
              <c:strCache>
                <c:ptCount val="3"/>
                <c:pt idx="0">
                  <c:v>Єдиний податок з юридичних осіб</c:v>
                </c:pt>
                <c:pt idx="1">
                  <c:v>Єдиний податок з фізичних осіб</c:v>
                </c:pt>
                <c:pt idx="2">
                  <c:v>Єдиний податок з сільгосппідприємств</c:v>
                </c:pt>
              </c:strCache>
            </c:strRef>
          </c:cat>
          <c:val>
            <c:numRef>
              <c:f>Лист1!#REF!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A15-45BD-92FF-F208113D04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1"/>
        <c:axId val="181371264"/>
        <c:axId val="181372800"/>
      </c:barChart>
      <c:catAx>
        <c:axId val="18137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1372800"/>
        <c:crosses val="autoZero"/>
        <c:auto val="1"/>
        <c:lblAlgn val="ctr"/>
        <c:lblOffset val="100"/>
        <c:noMultiLvlLbl val="0"/>
      </c:catAx>
      <c:valAx>
        <c:axId val="18137280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137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 sz="1400"/>
              <a:t>структура</a:t>
            </a:r>
            <a:r>
              <a:rPr lang="uk-UA" sz="1400" baseline="0"/>
              <a:t> видатків</a:t>
            </a:r>
            <a:r>
              <a:rPr lang="uk-UA" sz="1400"/>
              <a:t> загального фонду бюджету Тростянецької міської територіальної громади за 9</a:t>
            </a:r>
            <a:r>
              <a:rPr lang="uk-UA" sz="1400" baseline="0"/>
              <a:t> місяців  2024 рік</a:t>
            </a:r>
            <a:r>
              <a:rPr lang="uk-UA" sz="1400"/>
              <a:t> (212</a:t>
            </a:r>
            <a:r>
              <a:rPr lang="uk-UA" sz="1400" baseline="0"/>
              <a:t> 183,9 </a:t>
            </a:r>
            <a:r>
              <a:rPr lang="uk-UA" sz="1400"/>
              <a:t>тис.грн)</a:t>
            </a:r>
          </a:p>
        </c:rich>
      </c:tx>
      <c:layout>
        <c:manualLayout>
          <c:xMode val="edge"/>
          <c:yMode val="edge"/>
          <c:x val="0.11577350684533971"/>
          <c:y val="3.6989367681712637E-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286923337036858"/>
          <c:y val="0.28482892971711871"/>
          <c:w val="0.8172194579971982"/>
          <c:h val="0.60618302712160976"/>
        </c:manualLayout>
      </c:layout>
      <c:pie3DChart>
        <c:varyColors val="1"/>
        <c:ser>
          <c:idx val="0"/>
          <c:order val="0"/>
          <c:explosion val="21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6885-456C-B1ED-F9B3DEC51CB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6885-456C-B1ED-F9B3DEC51CB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6885-456C-B1ED-F9B3DEC51CB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6885-456C-B1ED-F9B3DEC51CB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6885-456C-B1ED-F9B3DEC51CB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6885-456C-B1ED-F9B3DEC51CBB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D-6885-456C-B1ED-F9B3DEC51CBB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F-6885-456C-B1ED-F9B3DEC51CBB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1-6885-456C-B1ED-F9B3DEC51CBB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3-6885-456C-B1ED-F9B3DEC51CBB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5-6885-456C-B1ED-F9B3DEC51CBB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7-6885-456C-B1ED-F9B3DEC51CBB}"/>
              </c:ext>
            </c:extLst>
          </c:dPt>
          <c:dLbls>
            <c:dLbl>
              <c:idx val="0"/>
              <c:layout>
                <c:manualLayout>
                  <c:x val="6.5264348850299463E-3"/>
                  <c:y val="-2.6204192983880673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C1B475D-7AC8-4DF2-BE73-E86C57239382}" type="CELLRAN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[ДИАПАЗОН ЯЧЕЕК]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46BEF1BA-5809-4ECE-B2BE-0D019FD1001A}" type="CATEGORYNAM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[ИМЯ КАТЕГОРИИ]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2DAF979C-9D9A-4AB8-A99B-563687969BA3}" type="PERCENTA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[ПРОЦЕНТ]</a:t>
                    </a:fld>
                    <a:endParaRPr lang="en-US" sz="950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1465513348879456"/>
                      <c:h val="5.1824677955958652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6885-456C-B1ED-F9B3DEC51CBB}"/>
                </c:ext>
              </c:extLst>
            </c:dLbl>
            <c:dLbl>
              <c:idx val="1"/>
              <c:layout>
                <c:manualLayout>
                  <c:x val="-2.3517382413087949E-2"/>
                  <c:y val="0.1063732495865761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C5C7312-8C4D-4822-A02D-65AE469DD6ED}" type="CELLRANGE">
                      <a:rPr lang="en-US" baseline="0"/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[ДИАПАЗОН ЯЧЕЕК]</a:t>
                    </a:fld>
                    <a:r>
                      <a:rPr lang="en-US" baseline="0"/>
                      <a:t>; </a:t>
                    </a:r>
                    <a:fld id="{3BC2613E-BC4E-4897-80CD-5C2659497CD7}" type="CATEGORYNAME">
                      <a:rPr lang="en-US" baseline="0"/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/>
                      <a:t>; </a:t>
                    </a:r>
                    <a:fld id="{EB20400A-668F-4401-9F2C-88DB7BA0F0D7}" type="PERCENTAGE">
                      <a:rPr lang="en-US" baseline="0"/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[ПРОЦЕНТ]</a:t>
                    </a:fld>
                    <a:endParaRPr lang="en-US" baseline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9097579827061493"/>
                      <c:h val="4.8502116426198172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6885-456C-B1ED-F9B3DEC51CBB}"/>
                </c:ext>
              </c:extLst>
            </c:dLbl>
            <c:dLbl>
              <c:idx val="2"/>
              <c:layout>
                <c:manualLayout>
                  <c:x val="0.26462447830526742"/>
                  <c:y val="9.5238034029123814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47EEAB9-0C8D-4430-B083-64F7524A4A28}" type="CELLRAN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[ДИАПАЗОН ЯЧЕЕК]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512123AC-0FBB-473D-AF8D-0F934F15A8B1}" type="CATEGORYNAM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[ИМЯ КАТЕГОРИИ]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5669A7D1-82BE-4543-A1FF-F2FB66FE2756}" type="PERCENTA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[ПРОЦЕНТ]</a:t>
                    </a:fld>
                    <a:endParaRPr lang="en-US" sz="950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371318272628869"/>
                      <c:h val="5.3470531609141454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6885-456C-B1ED-F9B3DEC51CBB}"/>
                </c:ext>
              </c:extLst>
            </c:dLbl>
            <c:dLbl>
              <c:idx val="3"/>
              <c:layout>
                <c:manualLayout>
                  <c:x val="0.12517450984140852"/>
                  <c:y val="0.20389000499183138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7DA404E-6AAD-415C-AC7B-107B6C0876CC}" type="CELLRAN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[ДИАПАЗОН ЯЧЕЕК]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5EAE15ED-10C0-40EC-BE89-A45DAE114BBA}" type="CATEGORYNAM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[ИМЯ КАТЕГОРИИ]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F1A7772A-2720-406A-9AA2-4EFF84048EFA}" type="PERCENTA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[ПРОЦЕНТ]</a:t>
                    </a:fld>
                    <a:endParaRPr lang="en-US" sz="950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30263014669178617"/>
                      <c:h val="5.7897835024957142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6885-456C-B1ED-F9B3DEC51CBB}"/>
                </c:ext>
              </c:extLst>
            </c:dLbl>
            <c:dLbl>
              <c:idx val="4"/>
              <c:layout>
                <c:manualLayout>
                  <c:x val="-1.260915760119237E-2"/>
                  <c:y val="9.5424527675285309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132A3C2-DDD9-4F68-8F84-B2DA93C6D351}" type="CELLRAN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[ДИАПАЗОН ЯЧЕЕК]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35DFD657-549C-4005-8255-66EB8344BB7F}" type="CATEGORYNAM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[ИМЯ КАТЕГОРИИ]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44100DAF-B0D9-40A9-9AE3-620E690C7E17}" type="PERCENTA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[ПРОЦЕНТ]</a:t>
                    </a:fld>
                    <a:endParaRPr lang="en-US" sz="950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3702075584110269"/>
                      <c:h val="4.3087706522233857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9-6885-456C-B1ED-F9B3DEC51CBB}"/>
                </c:ext>
              </c:extLst>
            </c:dLbl>
            <c:dLbl>
              <c:idx val="5"/>
              <c:layout>
                <c:manualLayout>
                  <c:x val="-4.4342181553946536E-2"/>
                  <c:y val="3.7648834563963021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1664B74-D910-4492-ADDD-BF905D17C939}" type="CELLRAN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[ДИАПАЗОН ЯЧЕЕК]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C4FE0BA1-42B8-4868-AF65-DEB0769410D9}" type="CATEGORYNAM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[ИМЯ КАТЕГОРИИ]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6135ABD7-012E-4E5D-A04B-3D3EBE0CE604}" type="PERCENTA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[ПРОЦЕНТ]</a:t>
                    </a:fld>
                    <a:endParaRPr lang="en-US" sz="950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4138953294281335"/>
                      <c:h val="7.64486530340634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B-6885-456C-B1ED-F9B3DEC51CBB}"/>
                </c:ext>
              </c:extLst>
            </c:dLbl>
            <c:dLbl>
              <c:idx val="6"/>
              <c:layout>
                <c:manualLayout>
                  <c:x val="-8.9476946029814888E-2"/>
                  <c:y val="-6.6869969357761213E-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3AC014B9-5CDD-41D1-9396-31E5531D311A}" type="CELLRAN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[ДИАПАЗОН ЯЧЕЕК]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FFB5CB09-7E2F-41ED-865D-D93CE5BE6FBF}" type="CATEGORYNAM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[ИМЯ КАТЕГОРИИ]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C922DA3B-D4CA-403C-8022-D3B149C0C57C}" type="PERCENTA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[ПРОЦЕНТ]</a:t>
                    </a:fld>
                    <a:endParaRPr lang="en-US" sz="950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8746936540907847"/>
                      <c:h val="4.9659702941756548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D-6885-456C-B1ED-F9B3DEC51CBB}"/>
                </c:ext>
              </c:extLst>
            </c:dLbl>
            <c:dLbl>
              <c:idx val="7"/>
              <c:layout>
                <c:manualLayout>
                  <c:x val="-7.6064001512742493E-2"/>
                  <c:y val="-6.8154609722205731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B3CF7CD-6D5A-47A0-B5EA-F756382C2B7C}" type="CELLRANGE">
                      <a:rPr lang="en-US" baseline="0"/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[ДИАПАЗОН ЯЧЕЕК]</a:t>
                    </a:fld>
                    <a:r>
                      <a:rPr lang="en-US" baseline="0"/>
                      <a:t>; </a:t>
                    </a:r>
                    <a:fld id="{B41BEBD0-96D2-4696-80C1-E91FC9AE91C1}" type="CATEGORYNAME">
                      <a:rPr lang="en-US" baseline="0"/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/>
                      <a:t>; </a:t>
                    </a:r>
                    <a:fld id="{3CCC3699-55FC-41B3-8A15-3FCEBDCFB043}" type="PERCENTAGE">
                      <a:rPr lang="en-US" baseline="0"/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[ПРОЦЕНТ]</a:t>
                    </a:fld>
                    <a:endParaRPr lang="en-US" baseline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8674927137175332"/>
                      <c:h val="7.5477068256641328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F-6885-456C-B1ED-F9B3DEC51CBB}"/>
                </c:ext>
              </c:extLst>
            </c:dLbl>
            <c:dLbl>
              <c:idx val="8"/>
              <c:layout>
                <c:manualLayout>
                  <c:x val="-7.5463185695473514E-2"/>
                  <c:y val="-0.14043154050539799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1E1FC71-E616-4E75-A69C-0AD1BBCD08F7}" type="CELLRAN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[ДИАПАЗОН ЯЧЕЕК]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9236CA49-A122-4789-91C1-C75881A6A360}" type="CATEGORYNAM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[ИМЯ КАТЕГОРИИ]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969204BB-89C9-4974-BC7E-1788E12A038B}" type="PERCENTA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[ПРОЦЕНТ]</a:t>
                    </a:fld>
                    <a:endParaRPr lang="en-US" sz="950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433375199265736"/>
                      <c:h val="5.2608286680927888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1-6885-456C-B1ED-F9B3DEC51CBB}"/>
                </c:ext>
              </c:extLst>
            </c:dLbl>
            <c:dLbl>
              <c:idx val="9"/>
              <c:layout>
                <c:manualLayout>
                  <c:x val="0.12523286521282567"/>
                  <c:y val="-0.1292457892858400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ED33D21-3FAC-4929-A2E6-9A4A9355D614}" type="CELLRAN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[ДИАПАЗОН ЯЧЕЕК]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0D0112B9-0164-4A0C-B918-3E85B8D0D709}" type="CATEGORYNAM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[ИМЯ КАТЕГОРИИ]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B3FF7DFA-754D-4E18-9F4C-7E85DBAA825F}" type="PERCENTA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[ПРОЦЕНТ]</a:t>
                    </a:fld>
                    <a:endParaRPr lang="en-US" sz="950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1037566623190507"/>
                      <c:h val="8.6764674646883019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3-6885-456C-B1ED-F9B3DEC51CBB}"/>
                </c:ext>
              </c:extLst>
            </c:dLbl>
            <c:dLbl>
              <c:idx val="10"/>
              <c:layout>
                <c:manualLayout>
                  <c:x val="0.36787417898635455"/>
                  <c:y val="-0.15280904598819617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4FD655D-E4A6-430E-8973-1E2934037561}" type="CELLRANGE">
                      <a:rPr lang="en-US" baseline="0"/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[ДИАПАЗОН ЯЧЕЕК]</a:t>
                    </a:fld>
                    <a:r>
                      <a:rPr lang="en-US" baseline="0"/>
                      <a:t>; </a:t>
                    </a:r>
                    <a:fld id="{2E6D765E-6103-46D6-B241-23EC5A2C6DFA}" type="CATEGORYNAME">
                      <a:rPr lang="en-US" baseline="0"/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[ИМЯ КАТЕГОРИИ]</a:t>
                    </a:fld>
                    <a:r>
                      <a:rPr lang="en-US" baseline="0"/>
                      <a:t>; </a:t>
                    </a:r>
                    <a:fld id="{797FC02D-92BC-4CE3-A9F4-9A07ACBD706E}" type="PERCENTAGE">
                      <a:rPr lang="en-US" baseline="0"/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[ПРОЦЕНТ]</a:t>
                    </a:fld>
                    <a:endParaRPr lang="en-US" baseline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34860457626845726"/>
                      <c:h val="4.8502116426198172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5-6885-456C-B1ED-F9B3DEC51CBB}"/>
                </c:ext>
              </c:extLst>
            </c:dLbl>
            <c:dLbl>
              <c:idx val="11"/>
              <c:layout>
                <c:manualLayout>
                  <c:x val="0.31274266415596441"/>
                  <c:y val="-7.0073361032061368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446AA14-8C12-4868-8839-0262F041B014}" type="CELLRAN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[ДИАПАЗОН ЯЧЕЕК]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5C6D0253-28B7-4341-AFDA-72AA98959EED}" type="CATEGORYNAM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[ИМЯ КАТЕГОРИИ]</a:t>
                    </a:fld>
                    <a:r>
                      <a:rPr lang="en-US" sz="9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FFA936E0-4F5D-4EE1-8784-083BDFC1513B}" type="PERCENTAGE">
                      <a:rPr lang="en-US" sz="950" baseline="0">
                        <a:solidFill>
                          <a:sysClr val="windowText" lastClr="000000"/>
                        </a:solidFill>
                      </a:rPr>
                      <a:pPr>
                        <a:defRPr sz="950">
                          <a:solidFill>
                            <a:sysClr val="windowText" lastClr="000000"/>
                          </a:solidFill>
                        </a:defRPr>
                      </a:pPr>
                      <a:t>[ПРОЦЕНТ]</a:t>
                    </a:fld>
                    <a:endParaRPr lang="en-US" sz="950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33826159766838959"/>
                      <c:h val="4.7750519624353303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7-6885-456C-B1ED-F9B3DEC51CBB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rgbClr val="5B9BD5"/>
                </a:solidFill>
                <a:round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5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eparator>; 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DataLabelsRange val="1"/>
              </c:ext>
            </c:extLst>
          </c:dLbls>
          <c:cat>
            <c:strRef>
              <c:f>вид.заг.фонд!$A$1:$A$12</c:f>
              <c:strCache>
                <c:ptCount val="12"/>
                <c:pt idx="0">
                  <c:v>Освіта </c:v>
                </c:pt>
                <c:pt idx="1">
                  <c:v>Освітні субвенції</c:v>
                </c:pt>
                <c:pt idx="2">
                  <c:v>Держуправління</c:v>
                </c:pt>
                <c:pt idx="3">
                  <c:v>Житлово-комунальне господарство</c:v>
                </c:pt>
                <c:pt idx="4">
                  <c:v>культура</c:v>
                </c:pt>
                <c:pt idx="5">
                  <c:v>фізична культура та спорт</c:v>
                </c:pt>
                <c:pt idx="6">
                  <c:v>Соціальний захист</c:v>
                </c:pt>
                <c:pt idx="7">
                  <c:v>Заходи та роботи з територіальної оборони</c:v>
                </c:pt>
                <c:pt idx="8">
                  <c:v>Охорона здоров"я</c:v>
                </c:pt>
                <c:pt idx="9">
                  <c:v>Інша діяльність</c:v>
                </c:pt>
                <c:pt idx="10">
                  <c:v>Міжбюджетні трансферти</c:v>
                </c:pt>
                <c:pt idx="11">
                  <c:v>економічна діяльність</c:v>
                </c:pt>
              </c:strCache>
            </c:strRef>
          </c:cat>
          <c:val>
            <c:numRef>
              <c:f>вид.заг.фонд!$B$1:$B$12</c:f>
              <c:numCache>
                <c:formatCode>#,##0.0</c:formatCode>
                <c:ptCount val="12"/>
                <c:pt idx="0">
                  <c:v>49907</c:v>
                </c:pt>
                <c:pt idx="1">
                  <c:v>50516.1</c:v>
                </c:pt>
                <c:pt idx="2">
                  <c:v>29702.799999999999</c:v>
                </c:pt>
                <c:pt idx="3">
                  <c:v>24569.200000000001</c:v>
                </c:pt>
                <c:pt idx="4">
                  <c:v>13381.6</c:v>
                </c:pt>
                <c:pt idx="5">
                  <c:v>15895.6</c:v>
                </c:pt>
                <c:pt idx="6">
                  <c:v>7459</c:v>
                </c:pt>
                <c:pt idx="7">
                  <c:v>5842.8</c:v>
                </c:pt>
                <c:pt idx="8">
                  <c:v>8104.9</c:v>
                </c:pt>
                <c:pt idx="9">
                  <c:v>2643.9</c:v>
                </c:pt>
                <c:pt idx="10">
                  <c:v>1224.4000000000001</c:v>
                </c:pt>
                <c:pt idx="11">
                  <c:v>2936.6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вид.заг.фонд!$B$1:$B$12</c15:f>
                <c15:dlblRangeCache>
                  <c:ptCount val="12"/>
                  <c:pt idx="0">
                    <c:v>49 907,0</c:v>
                  </c:pt>
                  <c:pt idx="1">
                    <c:v>50 516,1</c:v>
                  </c:pt>
                  <c:pt idx="2">
                    <c:v>29 702,8</c:v>
                  </c:pt>
                  <c:pt idx="3">
                    <c:v>24 569,2</c:v>
                  </c:pt>
                  <c:pt idx="4">
                    <c:v>13 381,6</c:v>
                  </c:pt>
                  <c:pt idx="5">
                    <c:v>15 895,6</c:v>
                  </c:pt>
                  <c:pt idx="6">
                    <c:v>7 459,0</c:v>
                  </c:pt>
                  <c:pt idx="7">
                    <c:v>5 842,8</c:v>
                  </c:pt>
                  <c:pt idx="8">
                    <c:v>8 104,9</c:v>
                  </c:pt>
                  <c:pt idx="9">
                    <c:v>2 643,9</c:v>
                  </c:pt>
                  <c:pt idx="10">
                    <c:v>1 224,4</c:v>
                  </c:pt>
                  <c:pt idx="11">
                    <c:v>2 936,6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18-6885-456C-B1ED-F9B3DEC51CBB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spc="2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ОХОРОНА ЗДОРОВ'Я ЗА СІЧЕНЬ-ВЕРЕСЕНЬ МІСЯЦІ </a:t>
            </a:r>
          </a:p>
          <a:p>
            <a:pPr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 РОКУ</a:t>
            </a:r>
          </a:p>
        </c:rich>
      </c:tx>
      <c:layout>
        <c:manualLayout>
          <c:xMode val="edge"/>
          <c:yMode val="edge"/>
          <c:x val="0.26407524239829555"/>
          <c:y val="4.778895194689179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spc="2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2185396410917927"/>
          <c:y val="0.15766515974680134"/>
          <c:w val="0.82132550564385054"/>
          <c:h val="0.84233484025319871"/>
        </c:manualLayout>
      </c:layout>
      <c:pie3DChart>
        <c:varyColors val="1"/>
        <c:ser>
          <c:idx val="0"/>
          <c:order val="0"/>
          <c:explosion val="7"/>
          <c:dPt>
            <c:idx val="0"/>
            <c:bubble3D val="0"/>
            <c:explosion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2CD5-4A54-94E2-491F9D65C17B}"/>
              </c:ext>
            </c:extLst>
          </c:dPt>
          <c:dPt>
            <c:idx val="1"/>
            <c:bubble3D val="0"/>
            <c:explosion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2CD5-4A54-94E2-491F9D65C17B}"/>
              </c:ext>
            </c:extLst>
          </c:dPt>
          <c:dPt>
            <c:idx val="2"/>
            <c:bubble3D val="0"/>
            <c:explosion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2CD5-4A54-94E2-491F9D65C17B}"/>
              </c:ext>
            </c:extLst>
          </c:dPt>
          <c:dPt>
            <c:idx val="3"/>
            <c:bubble3D val="0"/>
            <c:explosion val="4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2CD5-4A54-94E2-491F9D65C17B}"/>
              </c:ext>
            </c:extLst>
          </c:dPt>
          <c:dPt>
            <c:idx val="4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8-1489-4411-9123-8F72BFE625C7}"/>
              </c:ext>
            </c:extLst>
          </c:dPt>
          <c:dPt>
            <c:idx val="5"/>
            <c:bubble3D val="0"/>
            <c:explosion val="10"/>
            <c:spPr>
              <a:solidFill>
                <a:srgbClr val="FFC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B-0E93-4671-A447-F5C1FCED3246}"/>
              </c:ext>
            </c:extLst>
          </c:dPt>
          <c:dLbls>
            <c:dLbl>
              <c:idx val="0"/>
              <c:layout>
                <c:manualLayout>
                  <c:x val="2.9999888585371316E-2"/>
                  <c:y val="6.32387312186978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1" i="1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b="1" i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кошти НСЗУ </a:t>
                    </a:r>
                    <a:fld id="{467B6252-D40C-4DEC-82F6-99C8ED7BCE92}" type="VALUE">
                      <a:rPr lang="ru-RU" sz="1200" b="1" i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>
                        <a:defRPr sz="1200" b="1" 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[ЗНАЧЕНИЕ]</a:t>
                    </a:fld>
                    <a:r>
                      <a:rPr lang="ru-RU" sz="1200" b="1" i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тис.грн.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1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335898536126051"/>
                      <c:h val="0.1335226251977267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2CD5-4A54-94E2-491F9D65C17B}"/>
                </c:ext>
              </c:extLst>
            </c:dLbl>
            <c:dLbl>
              <c:idx val="1"/>
              <c:layout>
                <c:manualLayout>
                  <c:x val="0.11744100728592152"/>
                  <c:y val="2.677234923714533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1" i="1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dirty="0"/>
                      <a:t>Власні </a:t>
                    </a:r>
                    <a:r>
                      <a:rPr lang="ru-RU" dirty="0" err="1"/>
                      <a:t>кошти+благодійні</a:t>
                    </a:r>
                    <a:r>
                      <a:rPr lang="ru-RU" dirty="0"/>
                      <a:t> </a:t>
                    </a:r>
                  </a:p>
                  <a:p>
                    <a:pPr>
                      <a:defRPr sz="1200" b="1" i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fld id="{95F2A8C7-6979-4E05-BC95-A9473B05381E}" type="VALUE">
                      <a:rPr lang="ru-RU" smtClean="0"/>
                      <a:pPr>
                        <a:defRPr sz="1200" b="1" 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[ЗНАЧЕНИЕ]</a:t>
                    </a:fld>
                    <a:r>
                      <a:rPr lang="ru-RU" dirty="0"/>
                      <a:t> </a:t>
                    </a:r>
                    <a:r>
                      <a:rPr lang="ru-RU" dirty="0" err="1"/>
                      <a:t>тис.грн</a:t>
                    </a:r>
                    <a:r>
                      <a:rPr lang="ru-RU" dirty="0"/>
                      <a:t>.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1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057639039483481"/>
                      <c:h val="9.0321119179625486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2CD5-4A54-94E2-491F9D65C17B}"/>
                </c:ext>
              </c:extLst>
            </c:dLbl>
            <c:dLbl>
              <c:idx val="2"/>
              <c:layout>
                <c:manualLayout>
                  <c:x val="8.8689285153837852E-2"/>
                  <c:y val="3.5835164489830776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1" i="1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b="1" i="1" dirty="0" err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кошти</a:t>
                    </a:r>
                    <a:r>
                      <a:rPr lang="ru-RU" sz="12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з бюджету </a:t>
                    </a:r>
                    <a:r>
                      <a:rPr lang="ru-RU" sz="1200" b="1" i="1" dirty="0" err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громади</a:t>
                    </a:r>
                    <a:r>
                      <a:rPr lang="ru-RU" sz="12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</a:p>
                  <a:p>
                    <a:pPr>
                      <a:defRPr sz="1200" b="1" i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2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fld id="{6A73CDF3-753E-48DC-ADA4-FEA073E1D8D0}" type="VALUE">
                      <a:rPr lang="ru-RU" sz="1200" b="1" i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>
                        <a:defRPr sz="1200" b="1" 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[ЗНАЧЕНИЕ]</a:t>
                    </a:fld>
                    <a:r>
                      <a:rPr lang="ru-RU" sz="12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тис. грн.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1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635618967987998"/>
                      <c:h val="0.1048493368624408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2CD5-4A54-94E2-491F9D65C17B}"/>
                </c:ext>
              </c:extLst>
            </c:dLbl>
            <c:dLbl>
              <c:idx val="3"/>
              <c:layout>
                <c:manualLayout>
                  <c:x val="1.2756018877668494E-2"/>
                  <c:y val="2.657592476148985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1" i="1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b="1" i="1" dirty="0" err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кошти</a:t>
                    </a:r>
                    <a:r>
                      <a:rPr lang="ru-RU" sz="12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НСЗУ 12 551,3 </a:t>
                    </a:r>
                    <a:r>
                      <a:rPr lang="ru-RU" sz="1200" b="1" i="1" dirty="0" err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тис.грн</a:t>
                    </a:r>
                    <a:r>
                      <a:rPr lang="ru-RU" sz="12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.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1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898410427495074"/>
                      <c:h val="0.1312966930886560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2CD5-4A54-94E2-491F9D65C17B}"/>
                </c:ext>
              </c:extLst>
            </c:dLbl>
            <c:dLbl>
              <c:idx val="4"/>
              <c:layout>
                <c:manualLayout>
                  <c:x val="3.7050844956751726E-2"/>
                  <c:y val="4.539724660378591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1" i="1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dirty="0"/>
                      <a:t>Власні</a:t>
                    </a:r>
                    <a:r>
                      <a:rPr lang="ru-RU" baseline="0" dirty="0"/>
                      <a:t> </a:t>
                    </a:r>
                    <a:r>
                      <a:rPr lang="ru-RU" baseline="0" dirty="0" err="1"/>
                      <a:t>кошти+благодійні</a:t>
                    </a:r>
                    <a:r>
                      <a:rPr lang="ru-RU" baseline="0" dirty="0"/>
                      <a:t>  </a:t>
                    </a:r>
                  </a:p>
                  <a:p>
                    <a:pPr>
                      <a:defRPr sz="1200" b="1" i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baseline="0" dirty="0"/>
                      <a:t>1967,0 </a:t>
                    </a:r>
                    <a:r>
                      <a:rPr lang="ru-RU" baseline="0" dirty="0" err="1"/>
                      <a:t>тис.грн</a:t>
                    </a:r>
                    <a:r>
                      <a:rPr lang="ru-RU" baseline="0" dirty="0"/>
                      <a:t>.</a:t>
                    </a:r>
                    <a:endParaRPr lang="ru-RU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1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575393303390782"/>
                      <c:h val="0.1142155951530714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8-1489-4411-9123-8F72BFE625C7}"/>
                </c:ext>
              </c:extLst>
            </c:dLbl>
            <c:dLbl>
              <c:idx val="5"/>
              <c:layout>
                <c:manualLayout>
                  <c:x val="7.6111118094364189E-2"/>
                  <c:y val="1.217357012343406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1" i="1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b="1" i="1" dirty="0" err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кошти</a:t>
                    </a:r>
                    <a:r>
                      <a:rPr lang="ru-RU" sz="12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з бюджету </a:t>
                    </a:r>
                    <a:r>
                      <a:rPr lang="ru-RU" sz="1200" b="1" i="1" dirty="0" err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громади</a:t>
                    </a:r>
                    <a:r>
                      <a:rPr lang="ru-RU" sz="12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</a:p>
                  <a:p>
                    <a:pPr>
                      <a:defRPr sz="1200" b="1" i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2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4</a:t>
                    </a:r>
                    <a:r>
                      <a:rPr lang="ru-RU" sz="1200" b="1" i="1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932,0 </a:t>
                    </a:r>
                    <a:r>
                      <a:rPr lang="ru-RU" sz="1200" b="1" i="1" dirty="0" err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тис.грн</a:t>
                    </a:r>
                    <a:r>
                      <a:rPr lang="ru-RU" sz="12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.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1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15918065110709"/>
                      <c:h val="9.122991512538394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0E93-4671-A447-F5C1FCED324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1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Аркуш1!$B$4</c:f>
              <c:strCache>
                <c:ptCount val="1"/>
                <c:pt idx="0">
                  <c:v>Міська лікарня</c:v>
                </c:pt>
              </c:strCache>
            </c:strRef>
          </c:cat>
          <c:val>
            <c:numRef>
              <c:f>Аркуш1!$B$6:$G$6</c:f>
              <c:numCache>
                <c:formatCode>#,##0.00</c:formatCode>
                <c:ptCount val="6"/>
                <c:pt idx="0">
                  <c:v>33755.9</c:v>
                </c:pt>
                <c:pt idx="1">
                  <c:v>4961.5</c:v>
                </c:pt>
                <c:pt idx="2">
                  <c:v>5191.5</c:v>
                </c:pt>
                <c:pt idx="3">
                  <c:v>12551.3</c:v>
                </c:pt>
                <c:pt idx="4">
                  <c:v>1967</c:v>
                </c:pt>
                <c:pt idx="5">
                  <c:v>4932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CD5-4A54-94E2-491F9D65C1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СТРУКТУРА ВИДАТКІВ СПЕЦІАЛЬНОГО ФОНДУ БЮДЖЕТУ ТРОСТЯНЕЦЬКОЇ МІСЬКОЇ ТЕРИТОРІАЛЬНОЇ ГРОМАДИ ЗА 9</a:t>
            </a:r>
            <a:r>
              <a:rPr lang="ru-RU" baseline="0"/>
              <a:t> місяців</a:t>
            </a:r>
            <a:r>
              <a:rPr lang="ru-RU"/>
              <a:t>  2024</a:t>
            </a:r>
            <a:r>
              <a:rPr lang="ru-RU" baseline="0"/>
              <a:t> Року</a:t>
            </a:r>
          </a:p>
          <a:p>
            <a:pPr>
              <a:defRPr/>
            </a:pPr>
            <a:r>
              <a:rPr lang="ru-RU" baseline="0"/>
              <a:t>(85 749,1 ТИС. ГРН)</a:t>
            </a:r>
            <a:endParaRPr lang="ru-RU"/>
          </a:p>
        </c:rich>
      </c:tx>
      <c:layout>
        <c:manualLayout>
          <c:xMode val="edge"/>
          <c:yMode val="edge"/>
          <c:x val="0.12551501442145616"/>
          <c:y val="6.462034445187701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23817736028776237"/>
          <c:w val="0.91989554412634833"/>
          <c:h val="0.75198073359109685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0070C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5297-41F9-8E5F-2C424A0A269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5297-41F9-8E5F-2C424A0A2694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5297-41F9-8E5F-2C424A0A2694}"/>
              </c:ext>
            </c:extLst>
          </c:dPt>
          <c:dLbls>
            <c:dLbl>
              <c:idx val="0"/>
              <c:layout>
                <c:manualLayout>
                  <c:x val="0.16352199233373046"/>
                  <c:y val="1.723209185383387E-2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="" xmlns:r="http://schemas.openxmlformats.org/officeDocument/2006/relationships" xmlns:c16r2="http://schemas.microsoft.com/office/drawing/2015/06/chart"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  <a:scene3d>
                  <a:camera prst="orthographicFront"/>
                  <a:lightRig rig="threePt" dir="t"/>
                </a:scene3d>
                <a:sp3d prstMaterial="metal"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101497"/>
                        <a:gd name="adj2" fmla="val 21458"/>
                        <a:gd name="adj3" fmla="val 105844"/>
                        <a:gd name="adj4" fmla="val 24029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5297-41F9-8E5F-2C424A0A2694}"/>
                </c:ext>
              </c:extLst>
            </c:dLbl>
            <c:dLbl>
              <c:idx val="1"/>
              <c:layout>
                <c:manualLayout>
                  <c:x val="-7.8610152204953174E-4"/>
                  <c:y val="1.723209185383387E-2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="" xmlns:r="http://schemas.openxmlformats.org/officeDocument/2006/relationships" xmlns:c16r2="http://schemas.microsoft.com/office/drawing/2015/06/chart"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  <a:scene3d>
                  <a:camera prst="orthographicFront"/>
                  <a:lightRig rig="threePt" dir="t"/>
                </a:scene3d>
                <a:sp3d prstMaterial="metal"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244423"/>
                        <a:gd name="adj2" fmla="val 28776"/>
                        <a:gd name="adj3" fmla="val 238164"/>
                        <a:gd name="adj4" fmla="val 28305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200949314001224"/>
                      <c:h val="8.590350435619141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5297-41F9-8E5F-2C424A0A2694}"/>
                </c:ext>
              </c:extLst>
            </c:dLbl>
            <c:dLbl>
              <c:idx val="2"/>
              <c:layout>
                <c:manualLayout>
                  <c:x val="6.6823891097918697E-2"/>
                  <c:y val="-1.723209185383387E-2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="" xmlns:r="http://schemas.openxmlformats.org/officeDocument/2006/relationships" xmlns:c16r2="http://schemas.microsoft.com/office/drawing/2015/06/chart"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  <a:scene3d>
                  <a:camera prst="orthographicFront"/>
                  <a:lightRig rig="threePt" dir="t"/>
                </a:scene3d>
                <a:sp3d prstMaterial="metal"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-416718"/>
                        <a:gd name="adj2" fmla="val 57576"/>
                        <a:gd name="adj3" fmla="val -418336"/>
                        <a:gd name="adj4" fmla="val 55527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5851566650378016"/>
                      <c:h val="5.935709371951310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5297-41F9-8E5F-2C424A0A2694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etal"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1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borderCallout1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вид.заг.фонд!$A$49:$A$51</c:f>
              <c:strCache>
                <c:ptCount val="3"/>
                <c:pt idx="0">
                  <c:v>Плата за послуги бюджетних установ</c:v>
                </c:pt>
                <c:pt idx="1">
                  <c:v>Благодійна допомога (гранти та дарунки)</c:v>
                </c:pt>
                <c:pt idx="2">
                  <c:v>Бюджет розвитку</c:v>
                </c:pt>
              </c:strCache>
            </c:strRef>
          </c:cat>
          <c:val>
            <c:numRef>
              <c:f>вид.заг.фонд!$B$49:$B$51</c:f>
              <c:numCache>
                <c:formatCode>#,##0.0</c:formatCode>
                <c:ptCount val="3"/>
                <c:pt idx="0">
                  <c:v>1430.1</c:v>
                </c:pt>
                <c:pt idx="1">
                  <c:v>73564.3</c:v>
                </c:pt>
                <c:pt idx="2">
                  <c:v>10754.8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297-41F9-8E5F-2C424A0A2694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СТРУКТУРА ВИДАТКІВ В РОЗРІЗІ КЛАСИФІКАЦІЇ ВИДАТКІВ </a:t>
            </a:r>
          </a:p>
          <a:p>
            <a:pPr>
              <a:defRPr/>
            </a:pPr>
            <a:r>
              <a:rPr lang="ru-RU"/>
              <a:t>за</a:t>
            </a:r>
            <a:r>
              <a:rPr lang="ru-RU" baseline="0"/>
              <a:t> 9 місяців</a:t>
            </a:r>
            <a:r>
              <a:rPr lang="ru-RU"/>
              <a:t> 2024 року (з</a:t>
            </a:r>
            <a:r>
              <a:rPr lang="ru-RU" baseline="0"/>
              <a:t> урахуванням трансфертів, 297 933,1 тис. гривень)</a:t>
            </a:r>
            <a:endParaRPr lang="ru-RU"/>
          </a:p>
        </c:rich>
      </c:tx>
      <c:layout>
        <c:manualLayout>
          <c:xMode val="edge"/>
          <c:yMode val="edge"/>
          <c:x val="0.11903295330011208"/>
          <c:y val="1.224846556624284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AB57-4C5F-B209-15227E94B17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AB57-4C5F-B209-15227E94B17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AB57-4C5F-B209-15227E94B17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AB57-4C5F-B209-15227E94B176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AB57-4C5F-B209-15227E94B176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AB57-4C5F-B209-15227E94B176}"/>
              </c:ext>
            </c:extLst>
          </c:dPt>
          <c:dLbls>
            <c:dLbl>
              <c:idx val="0"/>
              <c:layout>
                <c:manualLayout>
                  <c:x val="-8.2122615067734397E-2"/>
                  <c:y val="-0.17857367238482172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rgbClr val="5B9BD5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="" xmlns:r="http://schemas.openxmlformats.org/officeDocument/2006/relationships" xmlns:c16r2="http://schemas.microsoft.com/office/drawing/2015/06/chart"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104228"/>
                        <a:gd name="adj2" fmla="val 47370"/>
                        <a:gd name="adj3" fmla="val 279309"/>
                        <a:gd name="adj4" fmla="val 21228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9527528535677227"/>
                      <c:h val="9.668050584586017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AB57-4C5F-B209-15227E94B176}"/>
                </c:ext>
              </c:extLst>
            </c:dLbl>
            <c:dLbl>
              <c:idx val="1"/>
              <c:layout>
                <c:manualLayout>
                  <c:x val="0.2012758652261489"/>
                  <c:y val="-6.9033261751372074E-2"/>
                </c:manualLayout>
              </c:layout>
              <c:spPr>
                <a:xfrm>
                  <a:off x="6859991" y="6255888"/>
                  <a:ext cx="1325160" cy="502367"/>
                </a:xfrm>
                <a:solidFill>
                  <a:sysClr val="window" lastClr="FFFFFF"/>
                </a:solidFill>
                <a:ln w="9525" cap="flat" cmpd="sng" algn="ctr">
                  <a:solidFill>
                    <a:srgbClr val="5B9BD5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="" xmlns:r="http://schemas.openxmlformats.org/officeDocument/2006/relationships" xmlns:c16r2="http://schemas.microsoft.com/office/drawing/2015/06/chart"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18750"/>
                        <a:gd name="adj2" fmla="val -8333"/>
                        <a:gd name="adj3" fmla="val 19381"/>
                        <a:gd name="adj4" fmla="val -6722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9358160898492341"/>
                      <c:h val="9.830608446671439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AB57-4C5F-B209-15227E94B176}"/>
                </c:ext>
              </c:extLst>
            </c:dLbl>
            <c:dLbl>
              <c:idx val="2"/>
              <c:layout>
                <c:manualLayout>
                  <c:x val="0.20194002321791071"/>
                  <c:y val="8.7854193803470287E-2"/>
                </c:manualLayout>
              </c:layout>
              <c:spPr>
                <a:xfrm>
                  <a:off x="6962605" y="5309444"/>
                  <a:ext cx="1705145" cy="476967"/>
                </a:xfrm>
                <a:solidFill>
                  <a:sysClr val="window" lastClr="FFFFFF"/>
                </a:solidFill>
                <a:ln w="9525" cap="flat" cmpd="sng" algn="ctr">
                  <a:solidFill>
                    <a:srgbClr val="5B9BD5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="" xmlns:r="http://schemas.openxmlformats.org/officeDocument/2006/relationships" xmlns:c16r2="http://schemas.microsoft.com/office/drawing/2015/06/chart"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-202916"/>
                        <a:gd name="adj2" fmla="val 6191"/>
                        <a:gd name="adj3" fmla="val -205010"/>
                        <a:gd name="adj4" fmla="val 5527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6067646340719036"/>
                      <c:h val="7.977093772369363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AB57-4C5F-B209-15227E94B176}"/>
                </c:ext>
              </c:extLst>
            </c:dLbl>
            <c:dLbl>
              <c:idx val="3"/>
              <c:layout>
                <c:manualLayout>
                  <c:x val="5.4165030813644738E-2"/>
                  <c:y val="9.2738382144409964E-2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rgbClr val="5B9BD5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="" xmlns:r="http://schemas.openxmlformats.org/officeDocument/2006/relationships" xmlns:c16r2="http://schemas.microsoft.com/office/drawing/2015/06/chart"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-416718"/>
                        <a:gd name="adj2" fmla="val 49709"/>
                        <a:gd name="adj3" fmla="val -421242"/>
                        <a:gd name="adj4" fmla="val 50049"/>
                      </a:avLst>
                    </a:prstGeom>
                    <a:noFill/>
                    <a:ln>
                      <a:noFill/>
                    </a:ln>
                  </c15:spPr>
                  <c15:layout/>
                </c:ext>
                <c:ext xmlns:c16="http://schemas.microsoft.com/office/drawing/2014/chart" uri="{C3380CC4-5D6E-409C-BE32-E72D297353CC}">
                  <c16:uniqueId val="{00000007-AB57-4C5F-B209-15227E94B176}"/>
                </c:ext>
              </c:extLst>
            </c:dLbl>
            <c:dLbl>
              <c:idx val="4"/>
              <c:layout>
                <c:manualLayout>
                  <c:x val="-7.6190467400367182E-2"/>
                  <c:y val="1.3998246361420393E-2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rgbClr val="5B9BD5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="" xmlns:r="http://schemas.openxmlformats.org/officeDocument/2006/relationships" xmlns:c16r2="http://schemas.microsoft.com/office/drawing/2015/06/chart"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-5745"/>
                        <a:gd name="adj2" fmla="val 49616"/>
                        <a:gd name="adj3" fmla="val -9639"/>
                        <a:gd name="adj4" fmla="val 50490"/>
                      </a:avLst>
                    </a:prstGeom>
                    <a:noFill/>
                    <a:ln>
                      <a:noFill/>
                    </a:ln>
                  </c15:spPr>
                  <c15:layout/>
                </c:ext>
                <c:ext xmlns:c16="http://schemas.microsoft.com/office/drawing/2014/chart" uri="{C3380CC4-5D6E-409C-BE32-E72D297353CC}">
                  <c16:uniqueId val="{00000009-AB57-4C5F-B209-15227E94B176}"/>
                </c:ext>
              </c:extLst>
            </c:dLbl>
            <c:dLbl>
              <c:idx val="5"/>
              <c:layout>
                <c:manualLayout>
                  <c:x val="0.11511413825979817"/>
                  <c:y val="-0.15748027156597943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rgbClr val="5B9BD5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="" xmlns:r="http://schemas.openxmlformats.org/officeDocument/2006/relationships" xmlns:c16r2="http://schemas.microsoft.com/office/drawing/2015/06/chart"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363411"/>
                        <a:gd name="adj2" fmla="val 65688"/>
                        <a:gd name="adj3" fmla="val 354187"/>
                        <a:gd name="adj4" fmla="val 65948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6652566684978332"/>
                      <c:h val="6.680372226198998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AB57-4C5F-B209-15227E94B176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rgbClr val="5B9BD5"/>
                </a:solidFill>
              </a:ln>
              <a:effectLst/>
            </c:sp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borderCallout1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вид.заг.фонд!$A$91:$A$96</c:f>
              <c:strCache>
                <c:ptCount val="6"/>
                <c:pt idx="0">
                  <c:v>Оплата праці з нарахуваннями</c:v>
                </c:pt>
                <c:pt idx="1">
                  <c:v>Продукти харчування</c:v>
                </c:pt>
                <c:pt idx="2">
                  <c:v>Оплата комунальних послуг і енергоносіїв</c:v>
                </c:pt>
                <c:pt idx="3">
                  <c:v>Соціальне забезпечення</c:v>
                </c:pt>
                <c:pt idx="4">
                  <c:v>Видатки бюджету розвитку</c:v>
                </c:pt>
                <c:pt idx="5">
                  <c:v>Інші видатки</c:v>
                </c:pt>
              </c:strCache>
            </c:strRef>
          </c:cat>
          <c:val>
            <c:numRef>
              <c:f>вид.заг.фонд!$B$91:$B$96</c:f>
              <c:numCache>
                <c:formatCode>General</c:formatCode>
                <c:ptCount val="6"/>
                <c:pt idx="0">
                  <c:v>135238.39999999999</c:v>
                </c:pt>
                <c:pt idx="1">
                  <c:v>5625.2</c:v>
                </c:pt>
                <c:pt idx="2">
                  <c:v>15630.2</c:v>
                </c:pt>
                <c:pt idx="3">
                  <c:v>6878.4</c:v>
                </c:pt>
                <c:pt idx="4">
                  <c:v>8606.7999999999993</c:v>
                </c:pt>
                <c:pt idx="5">
                  <c:v>125954.1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AB57-4C5F-B209-15227E94B176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 доходів та видатків по старостинським округам  </a:t>
            </a:r>
          </a:p>
          <a:p>
            <a:pPr>
              <a:defRPr/>
            </a:pPr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за 9 місяців 2024 року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7.0701079031787697E-2"/>
          <c:y val="0.11370763783510369"/>
          <c:w val="0.91300262467191606"/>
          <c:h val="0.604351618414921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ЗВЕДЕНА!$A$3</c:f>
              <c:strCache>
                <c:ptCount val="1"/>
                <c:pt idx="0">
                  <c:v>Доходи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2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1.4814814814814815E-2"/>
                  <c:y val="-1.21396054628224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4BD2-4090-BA19-8A6EC1547757}"/>
                </c:ext>
              </c:extLst>
            </c:dLbl>
            <c:dLbl>
              <c:idx val="1"/>
              <c:layout>
                <c:manualLayout>
                  <c:x val="-1.333333333333336E-2"/>
                  <c:y val="-6.06980273141130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BD2-4090-BA19-8A6EC1547757}"/>
                </c:ext>
              </c:extLst>
            </c:dLbl>
            <c:dLbl>
              <c:idx val="2"/>
              <c:layout>
                <c:manualLayout>
                  <c:x val="-1.3333333333333334E-2"/>
                  <c:y val="-4.046535154274226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4BD2-4090-BA19-8A6EC1547757}"/>
                </c:ext>
              </c:extLst>
            </c:dLbl>
            <c:dLbl>
              <c:idx val="4"/>
              <c:layout>
                <c:manualLayout>
                  <c:x val="-5.9259259259259803E-3"/>
                  <c:y val="-3.439554881133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4BD2-4090-BA19-8A6EC1547757}"/>
                </c:ext>
              </c:extLst>
            </c:dLbl>
            <c:dLbl>
              <c:idx val="6"/>
              <c:layout>
                <c:manualLayout>
                  <c:x val="-1.6296296296296406E-2"/>
                  <c:y val="-6.069802731411229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4BD2-4090-BA19-8A6EC1547757}"/>
                </c:ext>
              </c:extLst>
            </c:dLbl>
            <c:dLbl>
              <c:idx val="8"/>
              <c:layout>
                <c:manualLayout>
                  <c:x val="-5.9259259259260349E-3"/>
                  <c:y val="-2.023267577137150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4BD2-4090-BA19-8A6EC1547757}"/>
                </c:ext>
              </c:extLst>
            </c:dLbl>
            <c:dLbl>
              <c:idx val="10"/>
              <c:layout>
                <c:manualLayout>
                  <c:x val="-1.9259259259259261E-2"/>
                  <c:y val="-8.09307030854830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4BD2-4090-BA19-8A6EC1547757}"/>
                </c:ext>
              </c:extLst>
            </c:dLbl>
            <c:dLbl>
              <c:idx val="11"/>
              <c:layout>
                <c:manualLayout>
                  <c:x val="-2.222222222222243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4BD2-4090-BA19-8A6EC154775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ЗВЕДЕНА!$B$2:$M$2</c:f>
              <c:strCache>
                <c:ptCount val="12"/>
                <c:pt idx="0">
                  <c:v>Білківський с/о</c:v>
                </c:pt>
                <c:pt idx="1">
                  <c:v>Буймерський с/о</c:v>
                </c:pt>
                <c:pt idx="2">
                  <c:v>Дернівський с/о</c:v>
                </c:pt>
                <c:pt idx="3">
                  <c:v>Боголюбівський с/о</c:v>
                </c:pt>
                <c:pt idx="4">
                  <c:v>Кам'янський с/о</c:v>
                </c:pt>
                <c:pt idx="5">
                  <c:v>Криничанський с/о</c:v>
                </c:pt>
                <c:pt idx="6">
                  <c:v>Люджанський с/о</c:v>
                </c:pt>
                <c:pt idx="7">
                  <c:v>Мартинівський с/о</c:v>
                </c:pt>
                <c:pt idx="8">
                  <c:v>Печинський с/о</c:v>
                </c:pt>
                <c:pt idx="9">
                  <c:v>Семереньківський с/о</c:v>
                </c:pt>
                <c:pt idx="10">
                  <c:v>Солдатський с/о</c:v>
                </c:pt>
                <c:pt idx="11">
                  <c:v>Станівський с/о</c:v>
                </c:pt>
              </c:strCache>
            </c:strRef>
          </c:cat>
          <c:val>
            <c:numRef>
              <c:f>ЗВЕДЕНА!$B$3:$M$3</c:f>
              <c:numCache>
                <c:formatCode>#,##0.0</c:formatCode>
                <c:ptCount val="12"/>
                <c:pt idx="0">
                  <c:v>5569.4318899999998</c:v>
                </c:pt>
                <c:pt idx="1">
                  <c:v>1154.5475699999997</c:v>
                </c:pt>
                <c:pt idx="2">
                  <c:v>1136.3571999999999</c:v>
                </c:pt>
                <c:pt idx="3">
                  <c:v>2972.3305499999997</c:v>
                </c:pt>
                <c:pt idx="4">
                  <c:v>2865.9524400000005</c:v>
                </c:pt>
                <c:pt idx="5">
                  <c:v>1770.06457</c:v>
                </c:pt>
                <c:pt idx="6">
                  <c:v>2372.1875800000003</c:v>
                </c:pt>
                <c:pt idx="7">
                  <c:v>1536.19181</c:v>
                </c:pt>
                <c:pt idx="8">
                  <c:v>1193.56602</c:v>
                </c:pt>
                <c:pt idx="9">
                  <c:v>3949.0262400000001</c:v>
                </c:pt>
                <c:pt idx="10">
                  <c:v>4955.3389400000005</c:v>
                </c:pt>
                <c:pt idx="11">
                  <c:v>1803.6282099999996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BD2-4090-BA19-8A6EC1547757}"/>
            </c:ext>
          </c:extLst>
        </c:ser>
        <c:ser>
          <c:idx val="1"/>
          <c:order val="1"/>
          <c:tx>
            <c:strRef>
              <c:f>ЗВЕДЕНА!$A$4</c:f>
              <c:strCache>
                <c:ptCount val="1"/>
                <c:pt idx="0">
                  <c:v>Видатки</c:v>
                </c:pt>
              </c:strCache>
            </c:strRef>
          </c:tx>
          <c:spPr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2.3703703703703689E-2"/>
                  <c:y val="6.069802731411229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4BD2-4090-BA19-8A6EC1547757}"/>
                </c:ext>
              </c:extLst>
            </c:dLbl>
            <c:dLbl>
              <c:idx val="2"/>
              <c:layout>
                <c:manualLayout>
                  <c:x val="1.7777777777777722E-2"/>
                  <c:y val="2.023267577137002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4BD2-4090-BA19-8A6EC1547757}"/>
                </c:ext>
              </c:extLst>
            </c:dLbl>
            <c:dLbl>
              <c:idx val="3"/>
              <c:layout>
                <c:manualLayout>
                  <c:x val="1.6296296296296243E-2"/>
                  <c:y val="-1.011633788568538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4BD2-4090-BA19-8A6EC1547757}"/>
                </c:ext>
              </c:extLst>
            </c:dLbl>
            <c:dLbl>
              <c:idx val="4"/>
              <c:layout>
                <c:manualLayout>
                  <c:x val="2.6666666666666613E-2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5555555555555556E-2"/>
                      <c:h val="2.902385305023518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4BD2-4090-BA19-8A6EC1547757}"/>
                </c:ext>
              </c:extLst>
            </c:dLbl>
            <c:dLbl>
              <c:idx val="5"/>
              <c:layout>
                <c:manualLayout>
                  <c:x val="1.6296296296296187E-2"/>
                  <c:y val="-6.069802731411303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4BD2-4090-BA19-8A6EC1547757}"/>
                </c:ext>
              </c:extLst>
            </c:dLbl>
            <c:dLbl>
              <c:idx val="6"/>
              <c:layout>
                <c:manualLayout>
                  <c:x val="1.333333333333322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4BD2-4090-BA19-8A6EC1547757}"/>
                </c:ext>
              </c:extLst>
            </c:dLbl>
            <c:dLbl>
              <c:idx val="7"/>
              <c:layout>
                <c:manualLayout>
                  <c:x val="1.6296296296296295E-2"/>
                  <c:y val="-2.427921092564491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4BD2-4090-BA19-8A6EC1547757}"/>
                </c:ext>
              </c:extLst>
            </c:dLbl>
            <c:dLbl>
              <c:idx val="8"/>
              <c:layout>
                <c:manualLayout>
                  <c:x val="2.2222222222222112E-2"/>
                  <c:y val="-4.046535154274226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0-4BD2-4090-BA19-8A6EC1547757}"/>
                </c:ext>
              </c:extLst>
            </c:dLbl>
            <c:dLbl>
              <c:idx val="9"/>
              <c:layout>
                <c:manualLayout>
                  <c:x val="1.6296296296296187E-2"/>
                  <c:y val="-1.011633788568538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4BD2-4090-BA19-8A6EC1547757}"/>
                </c:ext>
              </c:extLst>
            </c:dLbl>
            <c:dLbl>
              <c:idx val="10"/>
              <c:layout>
                <c:manualLayout>
                  <c:x val="1.9259259259259042E-2"/>
                  <c:y val="-4.046535154274152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2-4BD2-4090-BA19-8A6EC154775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1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ЗВЕДЕНА!$B$2:$M$2</c:f>
              <c:strCache>
                <c:ptCount val="12"/>
                <c:pt idx="0">
                  <c:v>Білківський с/о</c:v>
                </c:pt>
                <c:pt idx="1">
                  <c:v>Буймерський с/о</c:v>
                </c:pt>
                <c:pt idx="2">
                  <c:v>Дернівський с/о</c:v>
                </c:pt>
                <c:pt idx="3">
                  <c:v>Боголюбівський с/о</c:v>
                </c:pt>
                <c:pt idx="4">
                  <c:v>Кам'янський с/о</c:v>
                </c:pt>
                <c:pt idx="5">
                  <c:v>Криничанський с/о</c:v>
                </c:pt>
                <c:pt idx="6">
                  <c:v>Люджанський с/о</c:v>
                </c:pt>
                <c:pt idx="7">
                  <c:v>Мартинівський с/о</c:v>
                </c:pt>
                <c:pt idx="8">
                  <c:v>Печинський с/о</c:v>
                </c:pt>
                <c:pt idx="9">
                  <c:v>Семереньківський с/о</c:v>
                </c:pt>
                <c:pt idx="10">
                  <c:v>Солдатський с/о</c:v>
                </c:pt>
                <c:pt idx="11">
                  <c:v>Станівський с/о</c:v>
                </c:pt>
              </c:strCache>
            </c:strRef>
          </c:cat>
          <c:val>
            <c:numRef>
              <c:f>ЗВЕДЕНА!$B$4:$M$4</c:f>
              <c:numCache>
                <c:formatCode>#,##0.0</c:formatCode>
                <c:ptCount val="12"/>
                <c:pt idx="0">
                  <c:v>6549.1170000000002</c:v>
                </c:pt>
                <c:pt idx="1">
                  <c:v>2871.759</c:v>
                </c:pt>
                <c:pt idx="2">
                  <c:v>1097.4159999999999</c:v>
                </c:pt>
                <c:pt idx="3">
                  <c:v>1978.1590000000001</c:v>
                </c:pt>
                <c:pt idx="4">
                  <c:v>2563.7958100000001</c:v>
                </c:pt>
                <c:pt idx="5">
                  <c:v>962.55600000000004</c:v>
                </c:pt>
                <c:pt idx="6">
                  <c:v>1971.654</c:v>
                </c:pt>
                <c:pt idx="7">
                  <c:v>1409.627</c:v>
                </c:pt>
                <c:pt idx="8">
                  <c:v>1100.499</c:v>
                </c:pt>
                <c:pt idx="9">
                  <c:v>2326.3781899999999</c:v>
                </c:pt>
                <c:pt idx="10">
                  <c:v>4211.1400000000003</c:v>
                </c:pt>
                <c:pt idx="11">
                  <c:v>2457.4769999999999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4BD2-4090-BA19-8A6EC15477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13"/>
        <c:axId val="1195882511"/>
        <c:axId val="1286674895"/>
      </c:barChart>
      <c:catAx>
        <c:axId val="11958825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86674895"/>
        <c:crosses val="autoZero"/>
        <c:auto val="1"/>
        <c:lblAlgn val="ctr"/>
        <c:lblOffset val="100"/>
        <c:noMultiLvlLbl val="0"/>
      </c:catAx>
      <c:valAx>
        <c:axId val="12866748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958825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власних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доходів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фонду бюджету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Тростянецької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міської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територіальної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січень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-вересень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місяці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2024 року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37466125328084"/>
          <c:y val="1.111111111111111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2000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127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3165568603723862E-2"/>
          <c:y val="0.19612384906275154"/>
          <c:w val="0.89270833333333333"/>
          <c:h val="0.59698468941382321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 prstMaterial="matte">
              <a:contourClr>
                <a:srgbClr val="000000"/>
              </a:contourClr>
            </a:sp3d>
          </c:spPr>
          <c:explosion val="7"/>
          <c:dPt>
            <c:idx val="0"/>
            <c:bubble3D val="0"/>
            <c:explosion val="0"/>
            <c:spPr>
              <a:solidFill>
                <a:srgbClr val="00B0F0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66C-4906-BFD5-B8468B4B65F7}"/>
              </c:ext>
            </c:extLst>
          </c:dPt>
          <c:dPt>
            <c:idx val="1"/>
            <c:bubble3D val="0"/>
            <c:explosion val="11"/>
            <c:spPr>
              <a:solidFill>
                <a:schemeClr val="accent6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66C-4906-BFD5-B8468B4B65F7}"/>
              </c:ext>
            </c:extLst>
          </c:dPt>
          <c:dPt>
            <c:idx val="2"/>
            <c:bubble3D val="0"/>
            <c:explosion val="13"/>
            <c:spPr>
              <a:solidFill>
                <a:srgbClr val="FF0000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D66C-4906-BFD5-B8468B4B65F7}"/>
              </c:ext>
            </c:extLst>
          </c:dPt>
          <c:dPt>
            <c:idx val="3"/>
            <c:bubble3D val="0"/>
            <c:explosion val="1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D66C-4906-BFD5-B8468B4B65F7}"/>
              </c:ext>
            </c:extLst>
          </c:dPt>
          <c:dPt>
            <c:idx val="4"/>
            <c:bubble3D val="0"/>
            <c:explosion val="1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D66C-4906-BFD5-B8468B4B65F7}"/>
              </c:ext>
            </c:extLst>
          </c:dPt>
          <c:dPt>
            <c:idx val="5"/>
            <c:bubble3D val="0"/>
            <c:explosion val="5"/>
            <c:spPr>
              <a:solidFill>
                <a:schemeClr val="tx1">
                  <a:lumMod val="95000"/>
                  <a:lumOff val="5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D66C-4906-BFD5-B8468B4B65F7}"/>
              </c:ext>
            </c:extLst>
          </c:dPt>
          <c:dPt>
            <c:idx val="6"/>
            <c:bubble3D val="0"/>
            <c:explosion val="3"/>
            <c:spPr>
              <a:solidFill>
                <a:srgbClr val="7030A0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D66C-4906-BFD5-B8468B4B65F7}"/>
              </c:ext>
            </c:extLst>
          </c:dPt>
          <c:dLbls>
            <c:dLbl>
              <c:idx val="0"/>
              <c:layout>
                <c:manualLayout>
                  <c:x val="-4.1331241797900278E-2"/>
                  <c:y val="-0.1261675415573054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100" dirty="0"/>
                      <a:t>ПДФО (56,7%) –</a:t>
                    </a:r>
                  </a:p>
                  <a:p>
                    <a:pPr>
                      <a:defRPr sz="1100" b="1" i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100" dirty="0"/>
                      <a:t> </a:t>
                    </a:r>
                    <a:fld id="{FA38F604-FF65-406C-A2DC-B95AAB755B1F}" type="VALUE">
                      <a:rPr lang="ru-RU" sz="11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[ЗНАЧЕНИЕ]</a:t>
                    </a:fld>
                    <a:r>
                      <a:rPr lang="ru-RU" sz="1100" dirty="0"/>
                      <a:t> </a:t>
                    </a:r>
                    <a:r>
                      <a:rPr lang="ru-RU" sz="1100" dirty="0" err="1"/>
                      <a:t>тис.грн</a:t>
                    </a:r>
                    <a:r>
                      <a:rPr lang="ru-RU" sz="11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1231824146981627"/>
                      <c:h val="9.6287109944590263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D66C-4906-BFD5-B8468B4B65F7}"/>
                </c:ext>
              </c:extLst>
            </c:dLbl>
            <c:dLbl>
              <c:idx val="1"/>
              <c:layout>
                <c:manualLayout>
                  <c:x val="2.5405306758530182E-2"/>
                  <c:y val="-6.7147856517936954E-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100" dirty="0"/>
                      <a:t>Плата за землю (16,2%) – </a:t>
                    </a:r>
                  </a:p>
                  <a:p>
                    <a:pPr>
                      <a:defRPr sz="1100" b="1" i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fld id="{6BACF30E-1E52-44C9-B9D1-2EA910999B19}" type="VALUE">
                      <a:rPr lang="ru-RU" sz="11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[ЗНАЧЕНИЕ]</a:t>
                    </a:fld>
                    <a:r>
                      <a:rPr lang="ru-RU" sz="1100" dirty="0"/>
                      <a:t> </a:t>
                    </a:r>
                    <a:r>
                      <a:rPr lang="ru-RU" sz="1100" dirty="0" err="1"/>
                      <a:t>тис.грн</a:t>
                    </a:r>
                    <a:r>
                      <a:rPr lang="ru-RU" sz="11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4784424212598427"/>
                      <c:h val="0.1092500729075532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D66C-4906-BFD5-B8468B4B65F7}"/>
                </c:ext>
              </c:extLst>
            </c:dLbl>
            <c:dLbl>
              <c:idx val="2"/>
              <c:layout>
                <c:manualLayout>
                  <c:x val="2.3837598425196851E-2"/>
                  <c:y val="-1.242519685039369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100" dirty="0" err="1"/>
                      <a:t>Єдиний</a:t>
                    </a:r>
                    <a:r>
                      <a:rPr lang="ru-RU" sz="1100" dirty="0"/>
                      <a:t> </a:t>
                    </a:r>
                    <a:r>
                      <a:rPr lang="ru-RU" sz="1100" dirty="0" err="1"/>
                      <a:t>податок</a:t>
                    </a:r>
                    <a:r>
                      <a:rPr lang="ru-RU" sz="1100" dirty="0"/>
                      <a:t> (14,4%) –</a:t>
                    </a:r>
                  </a:p>
                  <a:p>
                    <a:pPr>
                      <a:defRPr sz="1100" b="1" i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fld id="{1C7E5DC3-5569-40D4-AE77-BBB56DB775E9}" type="VALUE">
                      <a:rPr lang="ru-RU" sz="11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[ЗНАЧЕНИЕ]</a:t>
                    </a:fld>
                    <a:r>
                      <a:rPr lang="ru-RU" sz="1100" dirty="0"/>
                      <a:t> </a:t>
                    </a:r>
                    <a:r>
                      <a:rPr lang="ru-RU" sz="1100" dirty="0" err="1"/>
                      <a:t>тис.грн</a:t>
                    </a:r>
                    <a:r>
                      <a:rPr lang="ru-RU" sz="11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4263590879265092"/>
                      <c:h val="6.8509332166812487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D66C-4906-BFD5-B8468B4B65F7}"/>
                </c:ext>
              </c:extLst>
            </c:dLbl>
            <c:dLbl>
              <c:idx val="3"/>
              <c:layout>
                <c:manualLayout>
                  <c:x val="3.7964936023622047E-2"/>
                  <c:y val="-7.53973461650626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100" dirty="0" err="1"/>
                      <a:t>Акцизний</a:t>
                    </a:r>
                    <a:r>
                      <a:rPr lang="ru-RU" sz="1100" dirty="0"/>
                      <a:t> </a:t>
                    </a:r>
                    <a:r>
                      <a:rPr lang="ru-RU" sz="1100" dirty="0" err="1"/>
                      <a:t>податок</a:t>
                    </a:r>
                    <a:r>
                      <a:rPr lang="ru-RU" sz="1100" dirty="0"/>
                      <a:t> (5,2%) – </a:t>
                    </a:r>
                    <a:fld id="{D61FA5FF-7376-4636-A09D-525781EED17E}" type="VALUE">
                      <a:rPr lang="ru-RU" sz="11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[ЗНАЧЕНИЕ]</a:t>
                    </a:fld>
                    <a:r>
                      <a:rPr lang="ru-RU" sz="1100" dirty="0"/>
                      <a:t> </a:t>
                    </a:r>
                    <a:r>
                      <a:rPr lang="ru-RU" sz="1100" dirty="0" err="1"/>
                      <a:t>тис.грн</a:t>
                    </a:r>
                    <a:r>
                      <a:rPr lang="ru-RU" sz="11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4263590879265092"/>
                      <c:h val="9.2583406240886554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D66C-4906-BFD5-B8468B4B65F7}"/>
                </c:ext>
              </c:extLst>
            </c:dLbl>
            <c:dLbl>
              <c:idx val="4"/>
              <c:layout>
                <c:manualLayout>
                  <c:x val="4.1864747375328082E-3"/>
                  <c:y val="-2.649795858850977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100" dirty="0" err="1"/>
                      <a:t>Рентна</a:t>
                    </a:r>
                    <a:r>
                      <a:rPr lang="ru-RU" sz="1100" dirty="0"/>
                      <a:t> плата (3,0%) - </a:t>
                    </a:r>
                    <a:fld id="{FB21661A-9D80-4A7C-9D20-4A6EA5AF730E}" type="VALUE">
                      <a:rPr lang="ru-RU" sz="11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[ЗНАЧЕНИЕ]</a:t>
                    </a:fld>
                    <a:r>
                      <a:rPr lang="ru-RU" sz="1100" dirty="0"/>
                      <a:t> </a:t>
                    </a:r>
                    <a:r>
                      <a:rPr lang="ru-RU" sz="1100" dirty="0" err="1"/>
                      <a:t>тис.грн</a:t>
                    </a:r>
                    <a:r>
                      <a:rPr lang="ru-RU" sz="11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1953125000000001"/>
                      <c:h val="0.1032407407407407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D66C-4906-BFD5-B8468B4B65F7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ru-RU" dirty="0" err="1"/>
                      <a:t>Податок</a:t>
                    </a:r>
                    <a:r>
                      <a:rPr lang="ru-RU" dirty="0"/>
                      <a:t> на </a:t>
                    </a:r>
                    <a:r>
                      <a:rPr lang="ru-RU" dirty="0" err="1"/>
                      <a:t>нерухоме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майно</a:t>
                    </a:r>
                    <a:r>
                      <a:rPr lang="ru-RU" dirty="0"/>
                      <a:t> (0,9%) - </a:t>
                    </a:r>
                    <a:fld id="{D2E945E5-7CF0-4BA6-8304-D7029B36DC91}" type="VALUE">
                      <a:rPr lang="ru-RU" smtClean="0"/>
                      <a:pPr/>
                      <a:t>[ЗНАЧЕНИЕ]</a:t>
                    </a:fld>
                    <a:r>
                      <a:rPr lang="ru-RU" dirty="0"/>
                      <a:t> </a:t>
                    </a:r>
                    <a:r>
                      <a:rPr lang="ru-RU" dirty="0" err="1"/>
                      <a:t>тис.грн</a:t>
                    </a:r>
                    <a:r>
                      <a:rPr lang="ru-RU" dirty="0"/>
                      <a:t>.</a:t>
                    </a:r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D66C-4906-BFD5-B8468B4B65F7}"/>
                </c:ext>
              </c:extLst>
            </c:dLbl>
            <c:dLbl>
              <c:idx val="6"/>
              <c:layout>
                <c:manualLayout>
                  <c:x val="7.8487122703411981E-3"/>
                  <c:y val="0.12210539628237516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100" dirty="0" err="1"/>
                      <a:t>Інші</a:t>
                    </a:r>
                    <a:r>
                      <a:rPr lang="ru-RU" sz="1100" dirty="0"/>
                      <a:t> </a:t>
                    </a:r>
                    <a:r>
                      <a:rPr lang="ru-RU" sz="1100" dirty="0" err="1"/>
                      <a:t>надходження</a:t>
                    </a:r>
                    <a:r>
                      <a:rPr lang="ru-RU" sz="1100" dirty="0"/>
                      <a:t> (3,4%) – </a:t>
                    </a:r>
                  </a:p>
                  <a:p>
                    <a:pPr>
                      <a:defRPr sz="1100" b="1" i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fld id="{9CCC5949-9A05-402A-B7D3-BDD8E9F5D129}" type="VALUE">
                      <a:rPr lang="en-US" sz="11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[ЗНАЧЕНИЕ]</a:t>
                    </a:fld>
                    <a:r>
                      <a:rPr lang="en-US" sz="1100" dirty="0"/>
                      <a:t> </a:t>
                    </a:r>
                    <a:r>
                      <a:rPr lang="en-US" sz="1100" dirty="0" err="1"/>
                      <a:t>тис.грн</a:t>
                    </a:r>
                    <a:r>
                      <a:rPr lang="en-US" sz="11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5651041666666665"/>
                      <c:h val="9.8123067949839604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D66C-4906-BFD5-B8468B4B65F7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1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eparator> 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Лист1!$A$13:$A$19</c:f>
              <c:strCache>
                <c:ptCount val="7"/>
                <c:pt idx="0">
                  <c:v>Податок з доходів фізичних осіб (59,8%)</c:v>
                </c:pt>
                <c:pt idx="1">
                  <c:v>Плата за землю (16,5%)</c:v>
                </c:pt>
                <c:pt idx="2">
                  <c:v>Єдиний податок (12,2%)</c:v>
                </c:pt>
                <c:pt idx="3">
                  <c:v>Акцизний податок (6,2%)</c:v>
                </c:pt>
                <c:pt idx="4">
                  <c:v>Рентна плата (1,7%)</c:v>
                </c:pt>
                <c:pt idx="5">
                  <c:v>Податок на нерухоме майно (1,3%)</c:v>
                </c:pt>
                <c:pt idx="6">
                  <c:v>Інші надходження (2,2%)</c:v>
                </c:pt>
              </c:strCache>
            </c:strRef>
          </c:cat>
          <c:val>
            <c:numRef>
              <c:f>Лист1!$B$13:$B$19</c:f>
              <c:numCache>
                <c:formatCode>General</c:formatCode>
                <c:ptCount val="7"/>
                <c:pt idx="0" formatCode="0.0">
                  <c:v>98248.6</c:v>
                </c:pt>
                <c:pt idx="1">
                  <c:v>27046.9</c:v>
                </c:pt>
                <c:pt idx="2">
                  <c:v>20052.7</c:v>
                </c:pt>
                <c:pt idx="3">
                  <c:v>10171.4</c:v>
                </c:pt>
                <c:pt idx="4" formatCode="0.0">
                  <c:v>2870.2</c:v>
                </c:pt>
                <c:pt idx="5">
                  <c:v>2190.4</c:v>
                </c:pt>
                <c:pt idx="6" formatCode="0.0">
                  <c:v>3645.7999999999884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D66C-4906-BFD5-B8468B4B65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 b="1" dirty="0" err="1"/>
              <a:t>Надходження</a:t>
            </a:r>
            <a:r>
              <a:rPr lang="ru-RU" sz="2800" b="1" dirty="0"/>
              <a:t> ПДФО за </a:t>
            </a:r>
            <a:r>
              <a:rPr lang="ru-RU" sz="2800" b="1" dirty="0" err="1"/>
              <a:t>січень</a:t>
            </a:r>
            <a:r>
              <a:rPr lang="ru-RU" sz="2800" b="1" dirty="0"/>
              <a:t>-вересень 2024 року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6.8342935295694185E-2"/>
          <c:y val="0.1183205694961338"/>
          <c:w val="0.91878443523407616"/>
          <c:h val="0.8143913908730174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EDE-4FC9-9582-28F363BC877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EEDE-4FC9-9582-28F363BC877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Аркуш1!$A$3:$B$3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Аркуш1!$A$4:$B$4</c:f>
              <c:numCache>
                <c:formatCode>#,##0.00</c:formatCode>
                <c:ptCount val="2"/>
                <c:pt idx="0">
                  <c:v>99830.399999999994</c:v>
                </c:pt>
                <c:pt idx="1">
                  <c:v>98248.6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EDE-4FC9-9582-28F363BC87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0714352"/>
        <c:axId val="796462992"/>
      </c:barChart>
      <c:catAx>
        <c:axId val="800714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96462992"/>
        <c:crosses val="autoZero"/>
        <c:auto val="1"/>
        <c:lblAlgn val="ctr"/>
        <c:lblOffset val="100"/>
        <c:noMultiLvlLbl val="0"/>
      </c:catAx>
      <c:valAx>
        <c:axId val="796462992"/>
        <c:scaling>
          <c:orientation val="minMax"/>
          <c:min val="5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0714352"/>
        <c:crosses val="autoZero"/>
        <c:crossBetween val="between"/>
        <c:minorUnit val="5000"/>
      </c:valAx>
      <c:spPr>
        <a:noFill/>
        <a:ln w="25400"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 sz="1600" b="1" dirty="0"/>
              <a:t>Надходження податку на доходи фізичних осіб, що сплачується із доходів у вигляді заробітної плати </a:t>
            </a:r>
          </a:p>
          <a:p>
            <a:pPr>
              <a:defRPr sz="1600" b="1"/>
            </a:pPr>
            <a:r>
              <a:rPr lang="uk-UA" sz="1600" b="1" dirty="0"/>
              <a:t>за січень-вересень 2024 року </a:t>
            </a:r>
            <a:endParaRPr lang="ru-RU" sz="1600" b="1" dirty="0"/>
          </a:p>
        </c:rich>
      </c:tx>
      <c:layout>
        <c:manualLayout>
          <c:xMode val="edge"/>
          <c:yMode val="edge"/>
          <c:x val="0.13506933508311461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1083095472440944"/>
          <c:y val="0.179027850685331"/>
          <c:w val="0.86486351706036746"/>
          <c:h val="0.7219060950714494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12700">
              <a:noFill/>
            </a:ln>
            <a:effectLst/>
            <a:scene3d>
              <a:camera prst="orthographicFront"/>
              <a:lightRig rig="threePt" dir="t">
                <a:rot lat="0" lon="0" rev="1800000"/>
              </a:lightRig>
            </a:scene3d>
            <a:sp3d prstMaterial="metal"/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>
                  <a:rot lat="0" lon="0" rev="1800000"/>
                </a:lightRig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1-E045-4D24-ACD6-E164F3513BBE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>
                  <a:rot lat="0" lon="0" rev="1800000"/>
                </a:lightRig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3-E045-4D24-ACD6-E164F3513BB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Аркуш1!$A$39:$B$39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Аркуш1!$A$40:$B$40</c:f>
              <c:numCache>
                <c:formatCode>#,##0.00</c:formatCode>
                <c:ptCount val="2"/>
                <c:pt idx="0">
                  <c:v>79954.100000000006</c:v>
                </c:pt>
                <c:pt idx="1">
                  <c:v>92028.6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045-4D24-ACD6-E164F3513B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93677887"/>
        <c:axId val="1109959071"/>
      </c:barChart>
      <c:catAx>
        <c:axId val="7936778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09959071"/>
        <c:crosses val="autoZero"/>
        <c:auto val="1"/>
        <c:lblAlgn val="ctr"/>
        <c:lblOffset val="100"/>
        <c:noMultiLvlLbl val="0"/>
      </c:catAx>
      <c:valAx>
        <c:axId val="1109959071"/>
        <c:scaling>
          <c:orientation val="minMax"/>
          <c:min val="3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>
              <a:softEdge rad="165100"/>
            </a:effectLst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93677887"/>
        <c:crosses val="autoZero"/>
        <c:crossBetween val="between"/>
        <c:minorUnit val="10000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Надходження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податку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 доходи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фізичних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січень</a:t>
            </a:r>
            <a:r>
              <a:rPr lang="ru-RU" sz="2000" b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-вересень</a:t>
            </a:r>
            <a:r>
              <a:rPr lang="ru-RU" sz="2000" b="1" baseline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місяці</a:t>
            </a:r>
            <a:r>
              <a:rPr lang="ru-RU" sz="20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2024 року  </a:t>
            </a:r>
          </a:p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розрізі</a:t>
            </a:r>
            <a:r>
              <a:rPr lang="ru-RU" sz="20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20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платників</a:t>
            </a:r>
            <a:r>
              <a:rPr lang="ru-RU" sz="20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(тис.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гривень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251570189346094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1793564552798653E-2"/>
          <c:y val="0.16239607100761017"/>
          <c:w val="0.91820639829447526"/>
          <c:h val="0.619185716605894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Лист1!$A$24:$A$28</c:f>
              <c:strCache>
                <c:ptCount val="5"/>
                <c:pt idx="0">
                  <c:v>ПАТ "Монделіс Україна"</c:v>
                </c:pt>
                <c:pt idx="1">
                  <c:v>ТОВ "Якобз ДАУ Егбертс Україна"</c:v>
                </c:pt>
                <c:pt idx="2">
                  <c:v>Філія Тростянецьке лісове ГДСГП</c:v>
                </c:pt>
                <c:pt idx="3">
                  <c:v>АТ "Українська залізниця"</c:v>
                </c:pt>
                <c:pt idx="4">
                  <c:v>Бюджетні установи</c:v>
                </c:pt>
              </c:strCache>
            </c:strRef>
          </c:cat>
          <c:val>
            <c:numRef>
              <c:f>Лист1!#REF!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B7D-4570-9A37-D6C6C099379A}"/>
            </c:ext>
          </c:extLst>
        </c:ser>
        <c:ser>
          <c:idx val="1"/>
          <c:order val="1"/>
          <c:tx>
            <c:strRef>
              <c:f>Лист1!$B$23</c:f>
              <c:strCache>
                <c:ptCount val="1"/>
                <c:pt idx="0">
                  <c:v>2023 рік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9.1690287422218648E-3"/>
                  <c:y val="-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B7D-4570-9A37-D6C6C099379A}"/>
                </c:ext>
              </c:extLst>
            </c:dLbl>
            <c:dLbl>
              <c:idx val="1"/>
              <c:layout>
                <c:manualLayout>
                  <c:x val="-7.6812065938106919E-3"/>
                  <c:y val="5.89887653496586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B7D-4570-9A37-D6C6C099379A}"/>
                </c:ext>
              </c:extLst>
            </c:dLbl>
            <c:dLbl>
              <c:idx val="2"/>
              <c:layout>
                <c:manualLayout>
                  <c:x val="-9.8479065493465093E-3"/>
                  <c:y val="-9.8322350223893564E-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-6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9352270314663386E-2"/>
                      <c:h val="4.070224809126443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BB7D-4570-9A37-D6C6C099379A}"/>
                </c:ext>
              </c:extLst>
            </c:dLbl>
            <c:dLbl>
              <c:idx val="3"/>
              <c:layout>
                <c:manualLayout>
                  <c:x val="-1.4711087642504431E-2"/>
                  <c:y val="-1.17977530699317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00F-4E48-96CF-F30D22B359CA}"/>
                </c:ext>
              </c:extLst>
            </c:dLbl>
            <c:dLbl>
              <c:idx val="4"/>
              <c:layout>
                <c:manualLayout>
                  <c:x val="-1.1558711719110718E-2"/>
                  <c:y val="-1.96629217832199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E4E-435E-8ED3-EC612C9532E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-60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Лист1!$A$24:$A$28</c:f>
              <c:strCache>
                <c:ptCount val="5"/>
                <c:pt idx="0">
                  <c:v>ПАТ "Монделіс Україна"</c:v>
                </c:pt>
                <c:pt idx="1">
                  <c:v>ТОВ "Якобз ДАУ Егбертс Україна"</c:v>
                </c:pt>
                <c:pt idx="2">
                  <c:v>Філія Тростянецьке лісове ГДСГП</c:v>
                </c:pt>
                <c:pt idx="3">
                  <c:v>АТ "Українська залізниця"</c:v>
                </c:pt>
                <c:pt idx="4">
                  <c:v>Бюджетні установи</c:v>
                </c:pt>
              </c:strCache>
            </c:strRef>
          </c:cat>
          <c:val>
            <c:numRef>
              <c:f>Лист1!$B$24:$B$28</c:f>
              <c:numCache>
                <c:formatCode>#,##0.0</c:formatCode>
                <c:ptCount val="5"/>
                <c:pt idx="0">
                  <c:v>18272.8</c:v>
                </c:pt>
                <c:pt idx="1">
                  <c:v>6313.9</c:v>
                </c:pt>
                <c:pt idx="2">
                  <c:v>4347.8999999999996</c:v>
                </c:pt>
                <c:pt idx="3">
                  <c:v>12160.4</c:v>
                </c:pt>
                <c:pt idx="4">
                  <c:v>20399.400000000001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BB7D-4570-9A37-D6C6C099379A}"/>
            </c:ext>
          </c:extLst>
        </c:ser>
        <c:ser>
          <c:idx val="2"/>
          <c:order val="2"/>
          <c:tx>
            <c:strRef>
              <c:f>Лист1!$C$23</c:f>
              <c:strCache>
                <c:ptCount val="1"/>
                <c:pt idx="0">
                  <c:v>2024 рік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1.7708333333333295E-2"/>
                  <c:y val="-2.16292139615415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AA6-40C3-9264-C800B122F7DC}"/>
                </c:ext>
              </c:extLst>
            </c:dLbl>
            <c:dLbl>
              <c:idx val="1"/>
              <c:layout>
                <c:manualLayout>
                  <c:x val="1.4583333333333334E-2"/>
                  <c:y val="-1.76966296048975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AA6-40C3-9264-C800B122F7DC}"/>
                </c:ext>
              </c:extLst>
            </c:dLbl>
            <c:dLbl>
              <c:idx val="2"/>
              <c:layout>
                <c:manualLayout>
                  <c:x val="1.2499999999999924E-2"/>
                  <c:y val="-1.17977530699317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AA6-40C3-9264-C800B122F7DC}"/>
                </c:ext>
              </c:extLst>
            </c:dLbl>
            <c:dLbl>
              <c:idx val="3"/>
              <c:layout>
                <c:manualLayout>
                  <c:x val="1.9791625469277905E-2"/>
                  <c:y val="-1.96629217832202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AA6-40C3-9264-C800B122F7DC}"/>
                </c:ext>
              </c:extLst>
            </c:dLbl>
            <c:dLbl>
              <c:idx val="4"/>
              <c:layout>
                <c:manualLayout>
                  <c:x val="2.0337044421692759E-2"/>
                  <c:y val="-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AA6-40C3-9264-C800B122F7D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Лист1!$A$24:$A$28</c:f>
              <c:strCache>
                <c:ptCount val="5"/>
                <c:pt idx="0">
                  <c:v>ПАТ "Монделіс Україна"</c:v>
                </c:pt>
                <c:pt idx="1">
                  <c:v>ТОВ "Якобз ДАУ Егбертс Україна"</c:v>
                </c:pt>
                <c:pt idx="2">
                  <c:v>Філія Тростянецьке лісове ГДСГП</c:v>
                </c:pt>
                <c:pt idx="3">
                  <c:v>АТ "Українська залізниця"</c:v>
                </c:pt>
                <c:pt idx="4">
                  <c:v>Бюджетні установи</c:v>
                </c:pt>
              </c:strCache>
            </c:strRef>
          </c:cat>
          <c:val>
            <c:numRef>
              <c:f>Лист1!$C$24:$C$28</c:f>
              <c:numCache>
                <c:formatCode>#,##0.0</c:formatCode>
                <c:ptCount val="5"/>
                <c:pt idx="0">
                  <c:v>20356</c:v>
                </c:pt>
                <c:pt idx="1">
                  <c:v>6744.4</c:v>
                </c:pt>
                <c:pt idx="2">
                  <c:v>4943.3</c:v>
                </c:pt>
                <c:pt idx="3">
                  <c:v>15295.9</c:v>
                </c:pt>
                <c:pt idx="4">
                  <c:v>20495.8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B7D-4570-9A37-D6C6C09937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1"/>
        <c:axId val="181371264"/>
        <c:axId val="181372800"/>
      </c:barChart>
      <c:catAx>
        <c:axId val="18137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1372800"/>
        <c:crosses val="autoZero"/>
        <c:auto val="1"/>
        <c:lblAlgn val="ctr"/>
        <c:lblOffset val="100"/>
        <c:noMultiLvlLbl val="0"/>
      </c:catAx>
      <c:valAx>
        <c:axId val="18137280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137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Надходження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податку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b="1" i="0" u="none" strike="noStrike" baseline="0" dirty="0">
                <a:effectLst/>
              </a:rPr>
              <a:t>на доходи фізичних осіб, що сплачується із доходів платника податку інших ніж заробітна плата, в тому числі за паї </a:t>
            </a:r>
            <a:r>
              <a:rPr lang="ru-RU" sz="18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січень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-вересень</a:t>
            </a:r>
            <a:r>
              <a:rPr lang="ru-RU" sz="18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місяці</a:t>
            </a:r>
            <a:r>
              <a:rPr lang="ru-RU" sz="18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2024 року  </a:t>
            </a:r>
          </a:p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розрізі</a:t>
            </a:r>
            <a:r>
              <a:rPr lang="ru-RU" sz="18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18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платників</a:t>
            </a:r>
            <a:r>
              <a:rPr lang="ru-RU" sz="18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(тис. </a:t>
            </a:r>
            <a:r>
              <a:rPr lang="ru-RU" sz="1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гривень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0203959549638833"/>
          <c:y val="1.17977530699317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1793564552798653E-2"/>
          <c:y val="0.16239607100761017"/>
          <c:w val="0.91820639829447526"/>
          <c:h val="0.619185716605894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Лист1!$A$24:$A$28</c:f>
              <c:strCache>
                <c:ptCount val="5"/>
                <c:pt idx="0">
                  <c:v>ВСЬОГО</c:v>
                </c:pt>
                <c:pt idx="1">
                  <c:v>ТОВ АФ "Семереньки"</c:v>
                </c:pt>
                <c:pt idx="2">
                  <c:v>ТОВ "Райз-Північ"</c:v>
                </c:pt>
                <c:pt idx="3">
                  <c:v>СТОВ "Восход"</c:v>
                </c:pt>
                <c:pt idx="4">
                  <c:v>ТОВ АФ "Слівкін"</c:v>
                </c:pt>
              </c:strCache>
            </c:strRef>
          </c:cat>
          <c:val>
            <c:numRef>
              <c:f>Лист1!#REF!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9FF-4E2D-A0A5-BAD3E10C1E39}"/>
            </c:ext>
          </c:extLst>
        </c:ser>
        <c:ser>
          <c:idx val="1"/>
          <c:order val="1"/>
          <c:tx>
            <c:strRef>
              <c:f>Лист1!$B$23</c:f>
              <c:strCache>
                <c:ptCount val="1"/>
                <c:pt idx="0">
                  <c:v>2023 рік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9.1690287422218648E-3"/>
                  <c:y val="-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9FF-4E2D-A0A5-BAD3E10C1E39}"/>
                </c:ext>
              </c:extLst>
            </c:dLbl>
            <c:dLbl>
              <c:idx val="1"/>
              <c:layout>
                <c:manualLayout>
                  <c:x val="-7.6812065938106919E-3"/>
                  <c:y val="5.89887653496586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9FF-4E2D-A0A5-BAD3E10C1E39}"/>
                </c:ext>
              </c:extLst>
            </c:dLbl>
            <c:dLbl>
              <c:idx val="2"/>
              <c:layout>
                <c:manualLayout>
                  <c:x val="2.7615971442287277E-3"/>
                  <c:y val="-9.8314608916112364E-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-6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9352270314663386E-2"/>
                      <c:h val="4.070224809126443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79FF-4E2D-A0A5-BAD3E10C1E3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-60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Лист1!$A$24:$A$28</c:f>
              <c:strCache>
                <c:ptCount val="5"/>
                <c:pt idx="0">
                  <c:v>ВСЬОГО</c:v>
                </c:pt>
                <c:pt idx="1">
                  <c:v>ТОВ АФ "Семереньки"</c:v>
                </c:pt>
                <c:pt idx="2">
                  <c:v>ТОВ "Райз-Північ"</c:v>
                </c:pt>
                <c:pt idx="3">
                  <c:v>СТОВ "Восход"</c:v>
                </c:pt>
                <c:pt idx="4">
                  <c:v>ТОВ АФ "Слівкін"</c:v>
                </c:pt>
              </c:strCache>
            </c:strRef>
          </c:cat>
          <c:val>
            <c:numRef>
              <c:f>Лист1!$B$24:$B$28</c:f>
              <c:numCache>
                <c:formatCode>#,##0.0</c:formatCode>
                <c:ptCount val="5"/>
                <c:pt idx="0">
                  <c:v>3692.6</c:v>
                </c:pt>
                <c:pt idx="1">
                  <c:v>1875.7</c:v>
                </c:pt>
                <c:pt idx="2">
                  <c:v>547.1</c:v>
                </c:pt>
                <c:pt idx="3">
                  <c:v>349</c:v>
                </c:pt>
                <c:pt idx="4">
                  <c:v>96.4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9FF-4E2D-A0A5-BAD3E10C1E39}"/>
            </c:ext>
          </c:extLst>
        </c:ser>
        <c:ser>
          <c:idx val="2"/>
          <c:order val="2"/>
          <c:tx>
            <c:strRef>
              <c:f>Лист1!$C$23</c:f>
              <c:strCache>
                <c:ptCount val="1"/>
                <c:pt idx="0">
                  <c:v>2024 рік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1.7708333333333295E-2"/>
                  <c:y val="-2.16292139615415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9FF-4E2D-A0A5-BAD3E10C1E39}"/>
                </c:ext>
              </c:extLst>
            </c:dLbl>
            <c:dLbl>
              <c:idx val="1"/>
              <c:layout>
                <c:manualLayout>
                  <c:x val="1.4583333333333334E-2"/>
                  <c:y val="-1.76966296048975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9FF-4E2D-A0A5-BAD3E10C1E39}"/>
                </c:ext>
              </c:extLst>
            </c:dLbl>
            <c:dLbl>
              <c:idx val="2"/>
              <c:layout>
                <c:manualLayout>
                  <c:x val="1.2499999999999924E-2"/>
                  <c:y val="-1.17977530699317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9FF-4E2D-A0A5-BAD3E10C1E39}"/>
                </c:ext>
              </c:extLst>
            </c:dLbl>
            <c:dLbl>
              <c:idx val="3"/>
              <c:layout>
                <c:manualLayout>
                  <c:x val="1.9791625469277905E-2"/>
                  <c:y val="-1.96629217832202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9FF-4E2D-A0A5-BAD3E10C1E39}"/>
                </c:ext>
              </c:extLst>
            </c:dLbl>
            <c:dLbl>
              <c:idx val="4"/>
              <c:layout>
                <c:manualLayout>
                  <c:x val="2.0337044421692759E-2"/>
                  <c:y val="-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9FF-4E2D-A0A5-BAD3E10C1E3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Лист1!$A$24:$A$28</c:f>
              <c:strCache>
                <c:ptCount val="5"/>
                <c:pt idx="0">
                  <c:v>ВСЬОГО</c:v>
                </c:pt>
                <c:pt idx="1">
                  <c:v>ТОВ АФ "Семереньки"</c:v>
                </c:pt>
                <c:pt idx="2">
                  <c:v>ТОВ "Райз-Північ"</c:v>
                </c:pt>
                <c:pt idx="3">
                  <c:v>СТОВ "Восход"</c:v>
                </c:pt>
                <c:pt idx="4">
                  <c:v>ТОВ АФ "Слівкін"</c:v>
                </c:pt>
              </c:strCache>
            </c:strRef>
          </c:cat>
          <c:val>
            <c:numRef>
              <c:f>Лист1!$C$24:$C$28</c:f>
              <c:numCache>
                <c:formatCode>#,##0.0</c:formatCode>
                <c:ptCount val="5"/>
                <c:pt idx="0">
                  <c:v>5393.4</c:v>
                </c:pt>
                <c:pt idx="1">
                  <c:v>2049.4</c:v>
                </c:pt>
                <c:pt idx="2">
                  <c:v>896.2</c:v>
                </c:pt>
                <c:pt idx="3">
                  <c:v>706.7</c:v>
                </c:pt>
                <c:pt idx="4">
                  <c:v>231.3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79FF-4E2D-A0A5-BAD3E10C1E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1"/>
        <c:axId val="181371264"/>
        <c:axId val="181372800"/>
      </c:barChart>
      <c:catAx>
        <c:axId val="18137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1372800"/>
        <c:crosses val="autoZero"/>
        <c:auto val="1"/>
        <c:lblAlgn val="ctr"/>
        <c:lblOffset val="100"/>
        <c:noMultiLvlLbl val="0"/>
      </c:catAx>
      <c:valAx>
        <c:axId val="18137280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137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 b="1" dirty="0" err="1"/>
              <a:t>Акцизний</a:t>
            </a:r>
            <a:r>
              <a:rPr lang="ru-RU" sz="2800" b="1" dirty="0"/>
              <a:t> </a:t>
            </a:r>
            <a:r>
              <a:rPr lang="ru-RU" sz="2800" b="1" dirty="0" err="1"/>
              <a:t>податок</a:t>
            </a:r>
            <a:r>
              <a:rPr lang="ru-RU" sz="2800" b="1" dirty="0"/>
              <a:t> за </a:t>
            </a:r>
            <a:r>
              <a:rPr lang="ru-RU" sz="2800" b="1" dirty="0" err="1"/>
              <a:t>січень</a:t>
            </a:r>
            <a:r>
              <a:rPr lang="ru-RU" sz="2800" b="1" dirty="0"/>
              <a:t>-вересень 2024 року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4.8469743452565058E-2"/>
          <c:y val="0.1710828350682943"/>
          <c:w val="0.93985229087079003"/>
          <c:h val="0.772636071716408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B58-4B1E-ADCE-A3437A437CB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B58-4B1E-ADCE-A3437A437CB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Аркуш1!$A$13:$B$13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Аркуш1!$A$14:$B$14</c:f>
              <c:numCache>
                <c:formatCode>#,##0.00</c:formatCode>
                <c:ptCount val="2"/>
                <c:pt idx="0">
                  <c:v>6717.3</c:v>
                </c:pt>
                <c:pt idx="1">
                  <c:v>10171.4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B58-4B1E-ADCE-A3437A437C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0761552"/>
        <c:axId val="802038256"/>
      </c:barChart>
      <c:catAx>
        <c:axId val="80076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2038256"/>
        <c:crosses val="autoZero"/>
        <c:auto val="1"/>
        <c:lblAlgn val="ctr"/>
        <c:lblOffset val="100"/>
        <c:noMultiLvlLbl val="0"/>
      </c:catAx>
      <c:valAx>
        <c:axId val="802038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076155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 b="1" dirty="0" err="1"/>
              <a:t>Акцизний</a:t>
            </a:r>
            <a:r>
              <a:rPr lang="ru-RU" sz="2800" b="1" dirty="0"/>
              <a:t> </a:t>
            </a:r>
            <a:r>
              <a:rPr lang="ru-RU" sz="2800" b="1" dirty="0" err="1"/>
              <a:t>податок</a:t>
            </a:r>
            <a:r>
              <a:rPr lang="ru-RU" sz="2800" b="1" dirty="0"/>
              <a:t> за </a:t>
            </a:r>
            <a:r>
              <a:rPr lang="ru-RU" sz="2800" b="1" dirty="0" err="1"/>
              <a:t>пальне</a:t>
            </a:r>
            <a:r>
              <a:rPr lang="ru-RU" sz="2800" b="1" dirty="0"/>
              <a:t> за </a:t>
            </a:r>
            <a:r>
              <a:rPr lang="ru-RU" sz="2800" b="1" dirty="0" err="1"/>
              <a:t>січень</a:t>
            </a:r>
            <a:r>
              <a:rPr lang="ru-RU" sz="2800" b="1" dirty="0"/>
              <a:t>-вересень 2024 року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4.8469743452565058E-2"/>
          <c:y val="0.1710828350682943"/>
          <c:w val="0.93985229087079003"/>
          <c:h val="0.772636071716408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46B-4EC8-A25A-F8D8AEAF9CC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46B-4EC8-A25A-F8D8AEAF9CC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Аркуш1!$A$13:$B$13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Аркуш1!$A$14:$B$14</c:f>
              <c:numCache>
                <c:formatCode>#,##0.00</c:formatCode>
                <c:ptCount val="2"/>
                <c:pt idx="0">
                  <c:v>3434.4</c:v>
                </c:pt>
                <c:pt idx="1">
                  <c:v>5047.8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46B-4EC8-A25A-F8D8AEAF9C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0761552"/>
        <c:axId val="802038256"/>
      </c:barChart>
      <c:catAx>
        <c:axId val="80076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2038256"/>
        <c:crosses val="autoZero"/>
        <c:auto val="1"/>
        <c:lblAlgn val="ctr"/>
        <c:lblOffset val="100"/>
        <c:noMultiLvlLbl val="0"/>
      </c:catAx>
      <c:valAx>
        <c:axId val="802038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0761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 b="1" dirty="0" err="1"/>
              <a:t>Акцизний</a:t>
            </a:r>
            <a:r>
              <a:rPr lang="ru-RU" sz="2800" b="1" dirty="0"/>
              <a:t> </a:t>
            </a:r>
            <a:r>
              <a:rPr lang="ru-RU" sz="2800" b="1" dirty="0" err="1"/>
              <a:t>податок</a:t>
            </a:r>
            <a:r>
              <a:rPr lang="ru-RU" sz="2800" b="1" dirty="0"/>
              <a:t> з </a:t>
            </a:r>
            <a:r>
              <a:rPr lang="ru-RU" sz="2800" b="1" dirty="0" err="1"/>
              <a:t>роздрібної</a:t>
            </a:r>
            <a:r>
              <a:rPr lang="ru-RU" sz="2800" b="1" dirty="0"/>
              <a:t> </a:t>
            </a:r>
            <a:r>
              <a:rPr lang="ru-RU" sz="2800" b="1" dirty="0" err="1"/>
              <a:t>торгівлі</a:t>
            </a:r>
            <a:r>
              <a:rPr lang="ru-RU" sz="2800" b="1" dirty="0"/>
              <a:t> </a:t>
            </a:r>
            <a:r>
              <a:rPr lang="ru-RU" sz="2800" b="1" dirty="0" err="1"/>
              <a:t>підакцизними</a:t>
            </a:r>
            <a:r>
              <a:rPr lang="ru-RU" sz="2800" b="1" dirty="0"/>
              <a:t> товарами за </a:t>
            </a:r>
            <a:r>
              <a:rPr lang="ru-RU" sz="2800" b="1" dirty="0" err="1"/>
              <a:t>січень</a:t>
            </a:r>
            <a:r>
              <a:rPr lang="ru-RU" sz="2800" b="1" dirty="0"/>
              <a:t>-вересень 2024 року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4.8469743452565058E-2"/>
          <c:y val="0.1710828350682943"/>
          <c:w val="0.93985229087079003"/>
          <c:h val="0.772636071716408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DAC-4E33-916A-F5337D95183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DAC-4E33-916A-F5337D95183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Аркуш1!$A$13:$B$13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Аркуш1!$A$14:$B$14</c:f>
              <c:numCache>
                <c:formatCode>#,##0.00</c:formatCode>
                <c:ptCount val="2"/>
                <c:pt idx="0">
                  <c:v>3282.9</c:v>
                </c:pt>
                <c:pt idx="1">
                  <c:v>5123.7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AC-4E33-916A-F5337D9518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0761552"/>
        <c:axId val="802038256"/>
      </c:barChart>
      <c:catAx>
        <c:axId val="80076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2038256"/>
        <c:crosses val="autoZero"/>
        <c:auto val="1"/>
        <c:lblAlgn val="ctr"/>
        <c:lblOffset val="100"/>
        <c:noMultiLvlLbl val="0"/>
      </c:catAx>
      <c:valAx>
        <c:axId val="802038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076155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65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6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0.42011</cdr:x>
      <cdr:y>0.39766</cdr:y>
    </cdr:from>
    <cdr:to>
      <cdr:x>0.63609</cdr:x>
      <cdr:y>0.6002</cdr:y>
    </cdr:to>
    <cdr:sp macro="" textlink="">
      <cdr:nvSpPr>
        <cdr:cNvPr id="7" name="Стрілка: вправо 6">
          <a:extLst xmlns:a="http://schemas.openxmlformats.org/drawingml/2006/main">
            <a:ext uri="{FF2B5EF4-FFF2-40B4-BE49-F238E27FC236}">
              <a16:creationId xmlns:a16="http://schemas.microsoft.com/office/drawing/2014/main" id="{50B0F076-23CF-4F2A-9654-9596C2CE63D0}"/>
            </a:ext>
          </a:extLst>
        </cdr:cNvPr>
        <cdr:cNvSpPr/>
      </cdr:nvSpPr>
      <cdr:spPr>
        <a:xfrm xmlns:a="http://schemas.openxmlformats.org/drawingml/2006/main" rot="19437114">
          <a:off x="5026331" y="2667845"/>
          <a:ext cx="2583992" cy="1358813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sz="1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+ 10 103,6 тис. гривень     </a:t>
          </a:r>
        </a:p>
        <a:p xmlns:a="http://schemas.openxmlformats.org/drawingml/2006/main">
          <a:pPr algn="ctr"/>
          <a:r>
            <a:rPr lang="uk-UA" sz="1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(+6,6%)</a:t>
          </a:r>
          <a:endParaRPr lang="ru-RU" sz="1400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0.43244</cdr:x>
      <cdr:y>0.15682</cdr:y>
    </cdr:from>
    <cdr:to>
      <cdr:x>0.65925</cdr:x>
      <cdr:y>0.37749</cdr:y>
    </cdr:to>
    <cdr:sp macro="" textlink="">
      <cdr:nvSpPr>
        <cdr:cNvPr id="3" name="Стрілка: униз 2">
          <a:extLst xmlns:a="http://schemas.openxmlformats.org/drawingml/2006/main">
            <a:ext uri="{FF2B5EF4-FFF2-40B4-BE49-F238E27FC236}">
              <a16:creationId xmlns:a16="http://schemas.microsoft.com/office/drawing/2014/main" id="{E457F0D2-4F72-4CBF-BF07-FC00C16B56BF}"/>
            </a:ext>
          </a:extLst>
        </cdr:cNvPr>
        <cdr:cNvSpPr/>
      </cdr:nvSpPr>
      <cdr:spPr>
        <a:xfrm xmlns:a="http://schemas.openxmlformats.org/drawingml/2006/main" rot="17422488">
          <a:off x="5777338" y="315975"/>
          <a:ext cx="1369944" cy="2685220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285750" indent="-285750" algn="ctr">
            <a:buFontTx/>
            <a:buChar char="-"/>
          </a:pPr>
          <a:r>
            <a:rPr lang="uk-UA" sz="1400" i="1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1 581,8 тис. гривень    </a:t>
          </a:r>
        </a:p>
        <a:p xmlns:a="http://schemas.openxmlformats.org/drawingml/2006/main">
          <a:pPr algn="ctr"/>
          <a:r>
            <a:rPr lang="uk-UA" sz="1400" i="1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(-1,6%)</a:t>
          </a:r>
          <a:endParaRPr lang="ru-RU" sz="1400" i="1" dirty="0">
            <a:ln>
              <a:solidFill>
                <a:schemeClr val="tx1"/>
              </a:solidFill>
            </a:ln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0.43278</cdr:x>
      <cdr:y>0.35907</cdr:y>
    </cdr:from>
    <cdr:to>
      <cdr:x>0.64466</cdr:x>
      <cdr:y>0.51932</cdr:y>
    </cdr:to>
    <cdr:sp macro="" textlink="">
      <cdr:nvSpPr>
        <cdr:cNvPr id="3" name="Стрілка: вправо 2">
          <a:extLst xmlns:a="http://schemas.openxmlformats.org/drawingml/2006/main">
            <a:ext uri="{FF2B5EF4-FFF2-40B4-BE49-F238E27FC236}">
              <a16:creationId xmlns:a16="http://schemas.microsoft.com/office/drawing/2014/main" id="{227E24A9-CD0F-42D3-AACF-9F0F9C2EE861}"/>
            </a:ext>
          </a:extLst>
        </cdr:cNvPr>
        <cdr:cNvSpPr/>
      </cdr:nvSpPr>
      <cdr:spPr>
        <a:xfrm xmlns:a="http://schemas.openxmlformats.org/drawingml/2006/main" rot="19095758">
          <a:off x="5276485" y="2462509"/>
          <a:ext cx="2583186" cy="1098973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sz="145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+12 074,5 тис. гривень (15,1%)</a:t>
          </a:r>
          <a:endParaRPr lang="ru-RU" sz="1450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0.40696</cdr:x>
      <cdr:y>0.30007</cdr:y>
    </cdr:from>
    <cdr:to>
      <cdr:x>0.62572</cdr:x>
      <cdr:y>0.55196</cdr:y>
    </cdr:to>
    <cdr:sp macro="" textlink="">
      <cdr:nvSpPr>
        <cdr:cNvPr id="3" name="Стрілка: униз 2">
          <a:extLst xmlns:a="http://schemas.openxmlformats.org/drawingml/2006/main">
            <a:ext uri="{FF2B5EF4-FFF2-40B4-BE49-F238E27FC236}">
              <a16:creationId xmlns:a16="http://schemas.microsoft.com/office/drawing/2014/main" id="{0BA7D06E-613C-45B1-A1A0-42585FDC5D9F}"/>
            </a:ext>
          </a:extLst>
        </cdr:cNvPr>
        <cdr:cNvSpPr/>
      </cdr:nvSpPr>
      <cdr:spPr>
        <a:xfrm xmlns:a="http://schemas.openxmlformats.org/drawingml/2006/main" rot="14198803">
          <a:off x="5341073" y="1518442"/>
          <a:ext cx="1671502" cy="2616947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400" b="1" i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+ 3 454,1 тис. гривень (+51,4%)</a:t>
          </a:r>
          <a:endParaRPr lang="ru-RU" sz="1400" b="1" i="1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0.42966</cdr:x>
      <cdr:y>0.34514</cdr:y>
    </cdr:from>
    <cdr:to>
      <cdr:x>0.64439</cdr:x>
      <cdr:y>0.53484</cdr:y>
    </cdr:to>
    <cdr:sp macro="" textlink="">
      <cdr:nvSpPr>
        <cdr:cNvPr id="3" name="Стрілка: униз 2">
          <a:extLst xmlns:a="http://schemas.openxmlformats.org/drawingml/2006/main">
            <a:ext uri="{FF2B5EF4-FFF2-40B4-BE49-F238E27FC236}">
              <a16:creationId xmlns:a16="http://schemas.microsoft.com/office/drawing/2014/main" id="{0BA7D06E-613C-45B1-A1A0-42585FDC5D9F}"/>
            </a:ext>
          </a:extLst>
        </cdr:cNvPr>
        <cdr:cNvSpPr/>
      </cdr:nvSpPr>
      <cdr:spPr>
        <a:xfrm xmlns:a="http://schemas.openxmlformats.org/drawingml/2006/main" rot="14201880">
          <a:off x="5794907" y="1635258"/>
          <a:ext cx="1258754" cy="2568771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400" b="1" i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+ 1 613,4 тис. гривень          (+47,0%)</a:t>
          </a:r>
          <a:endParaRPr lang="ru-RU" sz="1400" b="1" i="1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0.40215</cdr:x>
      <cdr:y>0.34063</cdr:y>
    </cdr:from>
    <cdr:to>
      <cdr:x>0.61756</cdr:x>
      <cdr:y>0.52206</cdr:y>
    </cdr:to>
    <cdr:sp macro="" textlink="">
      <cdr:nvSpPr>
        <cdr:cNvPr id="3" name="Стрілка: униз 2">
          <a:extLst xmlns:a="http://schemas.openxmlformats.org/drawingml/2006/main">
            <a:ext uri="{FF2B5EF4-FFF2-40B4-BE49-F238E27FC236}">
              <a16:creationId xmlns:a16="http://schemas.microsoft.com/office/drawing/2014/main" id="{0BA7D06E-613C-45B1-A1A0-42585FDC5D9F}"/>
            </a:ext>
          </a:extLst>
        </cdr:cNvPr>
        <cdr:cNvSpPr/>
      </cdr:nvSpPr>
      <cdr:spPr>
        <a:xfrm xmlns:a="http://schemas.openxmlformats.org/drawingml/2006/main" rot="14211174">
          <a:off x="5497274" y="1573833"/>
          <a:ext cx="1203949" cy="2576891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400" b="1" i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+ 1 840,7 тис. гривень (+56,1%)</a:t>
          </a:r>
          <a:endParaRPr lang="ru-RU" sz="1400" b="1" i="1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0.35698</cdr:x>
      <cdr:y>0.35246</cdr:y>
    </cdr:from>
    <cdr:to>
      <cdr:x>0.53588</cdr:x>
      <cdr:y>0.5472</cdr:y>
    </cdr:to>
    <cdr:sp macro="" textlink="">
      <cdr:nvSpPr>
        <cdr:cNvPr id="2" name="Стрілка: униз 1">
          <a:extLst xmlns:a="http://schemas.openxmlformats.org/drawingml/2006/main">
            <a:ext uri="{FF2B5EF4-FFF2-40B4-BE49-F238E27FC236}">
              <a16:creationId xmlns:a16="http://schemas.microsoft.com/office/drawing/2014/main" id="{A6E9DC7E-A40C-41B0-B3FB-9AEEEA1700C1}"/>
            </a:ext>
          </a:extLst>
        </cdr:cNvPr>
        <cdr:cNvSpPr/>
      </cdr:nvSpPr>
      <cdr:spPr>
        <a:xfrm xmlns:a="http://schemas.openxmlformats.org/drawingml/2006/main" rot="14147089">
          <a:off x="4727281" y="1911889"/>
          <a:ext cx="1293868" cy="2153635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400" i="1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+ 1 964,1 тис. гривень         (+7,8%)</a:t>
          </a:r>
          <a:endParaRPr lang="ru-RU" sz="1400" i="1" dirty="0">
            <a:ln>
              <a:solidFill>
                <a:schemeClr val="tx1"/>
              </a:solidFill>
            </a:ln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F352C-80EF-4E4B-BE07-456222004901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151FB-9029-424F-8336-0D0BC17061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394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837AE7-F0D9-4982-896F-C0C3A10E9E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F821B772-1011-43CF-9B8F-21E8FF63FF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44927E5-6E6F-48C1-8AF6-2A0E578BC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7E360F0-AD1F-44A5-B197-8884D345A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3821717-F941-46D4-9191-78D370F1D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712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46DB1B-D6AC-41C9-8A11-DBA9DF694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4C67D303-4E77-4395-A02B-67BB2E8BDE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598472C-1F13-47F7-850A-B1942F5AE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0DE21BE-8CCF-4A86-B68B-59079F3FB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5398A2D-A767-4855-B38B-AB763530C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331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22D1163B-F584-4F18-B19C-AF4EC16481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D59D30D1-CD39-453F-99D5-6AC4FE19C2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86DD6A2-07E1-4C9A-A57B-72B20C1C2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B43B5CC-1E07-436B-A943-CBCA11D57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73EE984-2C06-4602-9CFC-B0BFE4539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809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A6D03E-CF92-4486-864D-EBF8FE3D9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9A25DA0-A89E-4C7B-94EA-2E566B5A31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8ECC02D-8A69-478C-9B60-F5E5987DE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255727D-0C92-4CFD-AAD0-DC9D582D0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C178AB1-C3F3-449F-B738-0436CC712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557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4453D9-B87D-4AC1-B06E-E82132AAC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B18E9283-30DA-4664-9F73-D1C786B766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A62D50F-F5FE-4617-A8B6-85F6DA813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FA25021-51D9-4EB5-B76C-EC124091B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E56E04B-AA74-46AB-A6CE-B6D1AEC17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007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A2C822-047B-4EC1-A3D7-13D03E5CD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0D63CF3-934E-4928-8B0B-1B09962EE9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5164E24D-E5F5-47B1-9FB7-B99C7535B7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7E4C28A0-3EAB-45AB-B8FF-B1738FA3E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EDA8B169-91E7-48D2-8B74-C04B84A5A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5D23B12-BB54-466B-9577-F8ADB29BA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783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24F88D-43D3-44B8-8229-457DCEC93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1074D157-418B-4E4E-8250-DFEDBFC80E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FE81F63B-8535-4F61-9284-90B8F8DC79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6541917B-6024-48D8-89D4-1B265A239A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60047555-991C-47DE-991E-11920ABDE1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68B2B23F-2B98-4186-AC1F-C2B9A6891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E8985FDC-66E7-4D94-95ED-37337AE61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1327D6C7-3AF4-4BD7-86CF-FB196B209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186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36C5DD-AD4A-4A53-8F65-8CE9045F5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2D1B31A8-0E72-487B-B32F-9F9F633E9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4C0381EF-1D77-43D4-84CD-4C2631295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96122340-3E79-40AB-8768-3FCA55BB8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21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0F2FFEC4-88B5-48F0-B230-844DD514B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92454FC1-F269-413E-B6C3-7668CB556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816FB93F-30DD-40C9-9D88-2B01B4C50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115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587E74-C202-49CD-9D55-EDAE53EFD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50B82FE-07F6-4E75-A908-C8CF01D03A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92C3E1CB-A74D-4D9F-947F-79E98C3DFE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3E5A289B-0640-4E0F-A6DB-AA21B21F8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1613A577-0F0A-43E1-BE9D-BF2F68AC4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C4D7406-0A91-4BDB-A316-FD07A01C4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181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2A2586-2DAC-458C-BCF5-4055D0FE8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F757D0DC-E410-4D6C-9C01-144E475D78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F2C09379-F9F7-405B-B3EE-22E99CB1AC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238EC7BE-ACCE-4836-8993-756EEE497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9D8ACCE9-A1FF-4971-84A0-23005FCF4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09BC245-9E3B-4C93-B624-3AFA33B89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002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7A263755-00B8-41DE-8234-A9B72AE9E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8736ABC5-D6F7-4507-A056-F4163AC57B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4B56E61-1E05-4C89-9C27-1CAE6A10AC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22B9E-593A-472C-BEEE-2601405DCF57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3362CFB-DB49-4F60-8F09-1E4ADE2104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2479D099-6FBF-4AF0-81B9-F56DC9D0C8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BCDD1-79E7-436A-868B-404E2CB36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203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A17578D2-69DA-44AF-8DA6-46D9AA8C8260}"/>
              </a:ext>
            </a:extLst>
          </p:cNvPr>
          <p:cNvSpPr/>
          <p:nvPr/>
        </p:nvSpPr>
        <p:spPr>
          <a:xfrm>
            <a:off x="269507" y="875900"/>
            <a:ext cx="11696070" cy="3913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4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бюджету </a:t>
            </a:r>
          </a:p>
          <a:p>
            <a:pPr algn="ctr"/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Тростянецької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міської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територіальної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4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січень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-вересень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місяці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2024 року</a:t>
            </a:r>
          </a:p>
        </p:txBody>
      </p:sp>
    </p:spTree>
    <p:extLst>
      <p:ext uri="{BB962C8B-B14F-4D97-AF65-F5344CB8AC3E}">
        <p14:creationId xmlns:p14="http://schemas.microsoft.com/office/powerpoint/2010/main" val="403090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іаграма 2">
            <a:extLst>
              <a:ext uri="{FF2B5EF4-FFF2-40B4-BE49-F238E27FC236}">
                <a16:creationId xmlns:a16="http://schemas.microsoft.com/office/drawing/2014/main" id="{9302D539-B46F-43F8-8865-345454CA08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1545613"/>
              </p:ext>
            </p:extLst>
          </p:nvPr>
        </p:nvGraphicFramePr>
        <p:xfrm>
          <a:off x="167781" y="67112"/>
          <a:ext cx="11962700" cy="6635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4232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48D78DD2-E46D-4FA1-9EDF-CF1203B683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2255668"/>
              </p:ext>
            </p:extLst>
          </p:nvPr>
        </p:nvGraphicFramePr>
        <p:xfrm>
          <a:off x="83890" y="67112"/>
          <a:ext cx="12038202" cy="66440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Стрілка: вправо 2">
            <a:extLst>
              <a:ext uri="{FF2B5EF4-FFF2-40B4-BE49-F238E27FC236}">
                <a16:creationId xmlns:a16="http://schemas.microsoft.com/office/drawing/2014/main" id="{9B7FF306-2D78-4ED3-A17F-DB67A67BAC9A}"/>
              </a:ext>
            </a:extLst>
          </p:cNvPr>
          <p:cNvSpPr/>
          <p:nvPr/>
        </p:nvSpPr>
        <p:spPr>
          <a:xfrm rot="19845089">
            <a:off x="5049031" y="1573652"/>
            <a:ext cx="2508433" cy="1329351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+ 579,3 тис. гривень </a:t>
            </a:r>
          </a:p>
          <a:p>
            <a:pPr algn="ctr"/>
            <a:r>
              <a:rPr lang="uk-UA" sz="1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(+3%)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773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іаграма 3">
            <a:extLst>
              <a:ext uri="{FF2B5EF4-FFF2-40B4-BE49-F238E27FC236}">
                <a16:creationId xmlns:a16="http://schemas.microsoft.com/office/drawing/2014/main" id="{D16B7DB5-C175-4042-8BB9-45C382C686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5138437"/>
              </p:ext>
            </p:extLst>
          </p:nvPr>
        </p:nvGraphicFramePr>
        <p:xfrm>
          <a:off x="83890" y="67112"/>
          <a:ext cx="12038202" cy="66440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28533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64B609C5-F2A0-4699-AE66-F699236D7CA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538060"/>
              </p:ext>
            </p:extLst>
          </p:nvPr>
        </p:nvGraphicFramePr>
        <p:xfrm>
          <a:off x="105879" y="277406"/>
          <a:ext cx="12086122" cy="6458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647674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1">
            <a:extLst>
              <a:ext uri="{FF2B5EF4-FFF2-40B4-BE49-F238E27FC236}">
                <a16:creationId xmlns:a16="http://schemas.microsoft.com/office/drawing/2014/main" id="{D6B7D6D8-0BDA-401D-A4CE-08E864D73E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882967"/>
              </p:ext>
            </p:extLst>
          </p:nvPr>
        </p:nvGraphicFramePr>
        <p:xfrm>
          <a:off x="105878" y="199571"/>
          <a:ext cx="12086122" cy="6458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96842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5">
            <a:extLst>
              <a:ext uri="{FF2B5EF4-FFF2-40B4-BE49-F238E27FC236}">
                <a16:creationId xmlns:a16="http://schemas.microsoft.com/office/drawing/2014/main" id="{00000000-0008-0000-0200-000003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90717877"/>
              </p:ext>
            </p:extLst>
          </p:nvPr>
        </p:nvGraphicFramePr>
        <p:xfrm>
          <a:off x="683395" y="214312"/>
          <a:ext cx="10510786" cy="6429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993319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вузол 2">
            <a:extLst>
              <a:ext uri="{FF2B5EF4-FFF2-40B4-BE49-F238E27FC236}">
                <a16:creationId xmlns:a16="http://schemas.microsoft.com/office/drawing/2014/main" id="{3C45E7FD-DF34-4D14-83FC-5B260AB3204B}"/>
              </a:ext>
            </a:extLst>
          </p:cNvPr>
          <p:cNvSpPr/>
          <p:nvPr/>
        </p:nvSpPr>
        <p:spPr>
          <a:xfrm>
            <a:off x="279400" y="6324600"/>
            <a:ext cx="5969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A9255C-2CB7-4836-AE60-5F07981EAECD}"/>
              </a:ext>
            </a:extLst>
          </p:cNvPr>
          <p:cNvSpPr txBox="1"/>
          <p:nvPr/>
        </p:nvSpPr>
        <p:spPr>
          <a:xfrm>
            <a:off x="1257299" y="6223000"/>
            <a:ext cx="6234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Міська лікарня – 43 908,9 тис. гривень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Блок-схема: вузол 5">
            <a:extLst>
              <a:ext uri="{FF2B5EF4-FFF2-40B4-BE49-F238E27FC236}">
                <a16:creationId xmlns:a16="http://schemas.microsoft.com/office/drawing/2014/main" id="{A20A2B3D-C8F3-4894-9724-A289D0D2ABDC}"/>
              </a:ext>
            </a:extLst>
          </p:cNvPr>
          <p:cNvSpPr/>
          <p:nvPr/>
        </p:nvSpPr>
        <p:spPr>
          <a:xfrm>
            <a:off x="279400" y="5765800"/>
            <a:ext cx="596900" cy="457200"/>
          </a:xfrm>
          <a:prstGeom prst="flowChartConnector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5FBF98-0419-48F9-8CF9-3844885FB275}"/>
              </a:ext>
            </a:extLst>
          </p:cNvPr>
          <p:cNvSpPr txBox="1"/>
          <p:nvPr/>
        </p:nvSpPr>
        <p:spPr>
          <a:xfrm>
            <a:off x="1257299" y="5765800"/>
            <a:ext cx="6829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Центр первинної медичної допомоги – 19 450,3 тис. гривень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Діаграма 7">
            <a:extLst>
              <a:ext uri="{FF2B5EF4-FFF2-40B4-BE49-F238E27FC236}">
                <a16:creationId xmlns:a16="http://schemas.microsoft.com/office/drawing/2014/main" id="{6916DF6E-D52F-45BD-8074-98A01127912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3344563"/>
              </p:ext>
            </p:extLst>
          </p:nvPr>
        </p:nvGraphicFramePr>
        <p:xfrm>
          <a:off x="504737" y="261296"/>
          <a:ext cx="11182525" cy="5315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960914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6">
            <a:extLst>
              <a:ext uri="{FF2B5EF4-FFF2-40B4-BE49-F238E27FC236}">
                <a16:creationId xmlns:a16="http://schemas.microsoft.com/office/drawing/2014/main" id="{35EE6200-5A74-4B36-8D89-30B9F753110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9541706"/>
              </p:ext>
            </p:extLst>
          </p:nvPr>
        </p:nvGraphicFramePr>
        <p:xfrm>
          <a:off x="577516" y="423512"/>
          <a:ext cx="10693666" cy="5662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01941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0">
            <a:extLst>
              <a:ext uri="{FF2B5EF4-FFF2-40B4-BE49-F238E27FC236}">
                <a16:creationId xmlns:a16="http://schemas.microsoft.com/office/drawing/2014/main" id="{D50A867D-ABC3-419D-A584-2E9081A193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66856890"/>
              </p:ext>
            </p:extLst>
          </p:nvPr>
        </p:nvGraphicFramePr>
        <p:xfrm>
          <a:off x="856648" y="652462"/>
          <a:ext cx="10558914" cy="5553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515868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2">
            <a:extLst>
              <a:ext uri="{FF2B5EF4-FFF2-40B4-BE49-F238E27FC236}">
                <a16:creationId xmlns:a16="http://schemas.microsoft.com/office/drawing/2014/main" id="{D741ECFA-C813-40FC-8974-011139FAB0D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959106"/>
              </p:ext>
            </p:extLst>
          </p:nvPr>
        </p:nvGraphicFramePr>
        <p:xfrm>
          <a:off x="1515291" y="412432"/>
          <a:ext cx="9100458" cy="6197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76412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іаграма 2">
            <a:extLst>
              <a:ext uri="{FF2B5EF4-FFF2-40B4-BE49-F238E27FC236}">
                <a16:creationId xmlns:a16="http://schemas.microsoft.com/office/drawing/2014/main" id="{D242CDE2-93CB-4A1C-ABD8-EAB371E7A9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8862219"/>
              </p:ext>
            </p:extLst>
          </p:nvPr>
        </p:nvGraphicFramePr>
        <p:xfrm>
          <a:off x="115503" y="77001"/>
          <a:ext cx="11964201" cy="67088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9974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4">
            <a:extLst>
              <a:ext uri="{FF2B5EF4-FFF2-40B4-BE49-F238E27FC236}">
                <a16:creationId xmlns:a16="http://schemas.microsoft.com/office/drawing/2014/main" id="{28F2EB2C-646A-4355-86CB-D46B550A34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5460557"/>
              </p:ext>
            </p:extLst>
          </p:nvPr>
        </p:nvGraphicFramePr>
        <p:xfrm>
          <a:off x="0" y="0"/>
          <a:ext cx="11954577" cy="7243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7998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іаграма 5">
            <a:extLst>
              <a:ext uri="{FF2B5EF4-FFF2-40B4-BE49-F238E27FC236}">
                <a16:creationId xmlns:a16="http://schemas.microsoft.com/office/drawing/2014/main" id="{15977630-6E77-4D89-8433-4B7333BC80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0654081"/>
              </p:ext>
            </p:extLst>
          </p:nvPr>
        </p:nvGraphicFramePr>
        <p:xfrm>
          <a:off x="163629" y="346509"/>
          <a:ext cx="11839073" cy="62082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48339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6E47AE62-C032-4473-BDC9-98B0F1C393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2670301"/>
              </p:ext>
            </p:extLst>
          </p:nvPr>
        </p:nvGraphicFramePr>
        <p:xfrm>
          <a:off x="28575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06868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6A803182-3D8C-43D3-BEC8-5C39DA67ACD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8699377"/>
              </p:ext>
            </p:extLst>
          </p:nvPr>
        </p:nvGraphicFramePr>
        <p:xfrm>
          <a:off x="105879" y="277406"/>
          <a:ext cx="12086122" cy="6458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09589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73F21113-F3EC-401A-882E-4847B13E3E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6823274"/>
              </p:ext>
            </p:extLst>
          </p:nvPr>
        </p:nvGraphicFramePr>
        <p:xfrm>
          <a:off x="105879" y="277406"/>
          <a:ext cx="12086122" cy="6458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20637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E8C158D0-F42C-47EB-9F20-0EFF4431A9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287573"/>
              </p:ext>
            </p:extLst>
          </p:nvPr>
        </p:nvGraphicFramePr>
        <p:xfrm>
          <a:off x="167781" y="67112"/>
          <a:ext cx="11962700" cy="6635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7697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7A17DDFD-3AD5-40E3-89E9-142D07D7AAF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2700848"/>
              </p:ext>
            </p:extLst>
          </p:nvPr>
        </p:nvGraphicFramePr>
        <p:xfrm>
          <a:off x="167781" y="67112"/>
          <a:ext cx="11962700" cy="6635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054061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4883</TotalTime>
  <Words>574</Words>
  <Application>Microsoft Office PowerPoint</Application>
  <PresentationFormat>Широкоэкранный</PresentationFormat>
  <Paragraphs>102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user-tmr</dc:creator>
  <cp:lastModifiedBy>asus</cp:lastModifiedBy>
  <cp:revision>277</cp:revision>
  <cp:lastPrinted>2024-02-14T14:30:09Z</cp:lastPrinted>
  <dcterms:created xsi:type="dcterms:W3CDTF">2022-07-08T06:07:52Z</dcterms:created>
  <dcterms:modified xsi:type="dcterms:W3CDTF">2024-11-15T12:51:39Z</dcterms:modified>
</cp:coreProperties>
</file>